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8" r:id="rId2"/>
    <p:sldId id="269" r:id="rId3"/>
    <p:sldId id="270" r:id="rId4"/>
    <p:sldId id="279" r:id="rId5"/>
    <p:sldId id="300" r:id="rId6"/>
    <p:sldId id="301" r:id="rId7"/>
    <p:sldId id="298" r:id="rId8"/>
    <p:sldId id="294" r:id="rId9"/>
    <p:sldId id="271" r:id="rId10"/>
    <p:sldId id="296" r:id="rId11"/>
    <p:sldId id="295" r:id="rId12"/>
    <p:sldId id="299" r:id="rId13"/>
    <p:sldId id="286" r:id="rId14"/>
    <p:sldId id="276" r:id="rId15"/>
    <p:sldId id="277" r:id="rId16"/>
    <p:sldId id="281" r:id="rId17"/>
    <p:sldId id="283" r:id="rId18"/>
    <p:sldId id="287" r:id="rId19"/>
    <p:sldId id="288" r:id="rId20"/>
    <p:sldId id="291" r:id="rId21"/>
    <p:sldId id="292" r:id="rId22"/>
    <p:sldId id="290" r:id="rId23"/>
    <p:sldId id="293" r:id="rId2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19">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3B9"/>
    <a:srgbClr val="3E6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8F3FF-549E-426F-A9F3-6E91CF29D1AF}" v="34" dt="2023-09-18T13:33:56.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553" autoAdjust="0"/>
  </p:normalViewPr>
  <p:slideViewPr>
    <p:cSldViewPr snapToGrid="0" showGuides="1">
      <p:cViewPr varScale="1">
        <p:scale>
          <a:sx n="61" d="100"/>
          <a:sy n="61" d="100"/>
        </p:scale>
        <p:origin x="1644" y="72"/>
      </p:cViewPr>
      <p:guideLst>
        <p:guide orient="horz" pos="4319"/>
        <p:guide pos="519"/>
      </p:guideLst>
    </p:cSldViewPr>
  </p:slideViewPr>
  <p:notesTextViewPr>
    <p:cViewPr>
      <p:scale>
        <a:sx n="1" d="1"/>
        <a:sy n="1" d="1"/>
      </p:scale>
      <p:origin x="0" y="0"/>
    </p:cViewPr>
  </p:notesTextViewPr>
  <p:notesViewPr>
    <p:cSldViewPr snapToGrid="0" showGuides="1">
      <p:cViewPr varScale="1">
        <p:scale>
          <a:sx n="91" d="100"/>
          <a:sy n="91" d="100"/>
        </p:scale>
        <p:origin x="-3720"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0D8DC-02B7-9645-BAB9-1EC606E5090F}" type="doc">
      <dgm:prSet loTypeId="urn:microsoft.com/office/officeart/2005/8/layout/venn1" loCatId="" qsTypeId="urn:microsoft.com/office/officeart/2005/8/quickstyle/3d6" qsCatId="3D" csTypeId="urn:microsoft.com/office/officeart/2005/8/colors/accent1_2" csCatId="accent1" phldr="1"/>
      <dgm:spPr/>
    </dgm:pt>
    <dgm:pt modelId="{AE48593D-B456-7D40-B261-E48BAF6E9B42}">
      <dgm:prSet phldrT="[Text]"/>
      <dgm:spPr/>
      <dgm:t>
        <a:bodyPr/>
        <a:lstStyle/>
        <a:p>
          <a:r>
            <a:rPr lang="en-GB" dirty="0">
              <a:solidFill>
                <a:schemeClr val="bg1"/>
              </a:solidFill>
            </a:rPr>
            <a:t>Philosophy</a:t>
          </a:r>
        </a:p>
      </dgm:t>
    </dgm:pt>
    <dgm:pt modelId="{E0037CF5-44F1-2D47-A107-464709B5B10D}" type="parTrans" cxnId="{C372D383-454B-1240-923C-A8F3127696E9}">
      <dgm:prSet/>
      <dgm:spPr/>
      <dgm:t>
        <a:bodyPr/>
        <a:lstStyle/>
        <a:p>
          <a:endParaRPr lang="en-GB"/>
        </a:p>
      </dgm:t>
    </dgm:pt>
    <dgm:pt modelId="{D9E79058-1FEF-A34F-A10A-0DEB035BCFEE}" type="sibTrans" cxnId="{C372D383-454B-1240-923C-A8F3127696E9}">
      <dgm:prSet/>
      <dgm:spPr/>
      <dgm:t>
        <a:bodyPr/>
        <a:lstStyle/>
        <a:p>
          <a:endParaRPr lang="en-GB"/>
        </a:p>
      </dgm:t>
    </dgm:pt>
    <dgm:pt modelId="{F1684AAC-560F-C449-931D-3BE155B6FA6D}">
      <dgm:prSet phldrT="[Text]"/>
      <dgm:spPr/>
      <dgm:t>
        <a:bodyPr/>
        <a:lstStyle/>
        <a:p>
          <a:r>
            <a:rPr lang="en-GB" dirty="0">
              <a:solidFill>
                <a:schemeClr val="bg1"/>
              </a:solidFill>
            </a:rPr>
            <a:t>Sociology</a:t>
          </a:r>
        </a:p>
      </dgm:t>
    </dgm:pt>
    <dgm:pt modelId="{828CB611-3033-5146-B03E-191846AA88D4}" type="parTrans" cxnId="{14DFDD6A-831B-1545-872F-6A47E8097622}">
      <dgm:prSet/>
      <dgm:spPr/>
      <dgm:t>
        <a:bodyPr/>
        <a:lstStyle/>
        <a:p>
          <a:endParaRPr lang="en-GB"/>
        </a:p>
      </dgm:t>
    </dgm:pt>
    <dgm:pt modelId="{AC6FBC3B-E493-C742-BE56-68B59CE249FF}" type="sibTrans" cxnId="{14DFDD6A-831B-1545-872F-6A47E8097622}">
      <dgm:prSet/>
      <dgm:spPr/>
      <dgm:t>
        <a:bodyPr/>
        <a:lstStyle/>
        <a:p>
          <a:endParaRPr lang="en-GB"/>
        </a:p>
      </dgm:t>
    </dgm:pt>
    <dgm:pt modelId="{2F2C1031-92A1-F840-8464-2F4DCF839C42}">
      <dgm:prSet phldrT="[Text]"/>
      <dgm:spPr/>
      <dgm:t>
        <a:bodyPr/>
        <a:lstStyle/>
        <a:p>
          <a:r>
            <a:rPr lang="en-GB" dirty="0">
              <a:solidFill>
                <a:schemeClr val="bg1"/>
              </a:solidFill>
            </a:rPr>
            <a:t>Political Science</a:t>
          </a:r>
        </a:p>
      </dgm:t>
    </dgm:pt>
    <dgm:pt modelId="{30B7C84E-AF08-A245-83D6-DD271DE671F0}" type="parTrans" cxnId="{BFEBCE6C-BA8C-1D49-83F8-44391ED7843D}">
      <dgm:prSet/>
      <dgm:spPr/>
      <dgm:t>
        <a:bodyPr/>
        <a:lstStyle/>
        <a:p>
          <a:endParaRPr lang="en-GB"/>
        </a:p>
      </dgm:t>
    </dgm:pt>
    <dgm:pt modelId="{09DC9496-95F2-E841-8794-F668AB41A027}" type="sibTrans" cxnId="{BFEBCE6C-BA8C-1D49-83F8-44391ED7843D}">
      <dgm:prSet/>
      <dgm:spPr/>
      <dgm:t>
        <a:bodyPr/>
        <a:lstStyle/>
        <a:p>
          <a:endParaRPr lang="en-GB"/>
        </a:p>
      </dgm:t>
    </dgm:pt>
    <dgm:pt modelId="{33336836-2F3B-1B4E-832A-72E8F96FB85B}">
      <dgm:prSet/>
      <dgm:spPr/>
      <dgm:t>
        <a:bodyPr/>
        <a:lstStyle/>
        <a:p>
          <a:r>
            <a:rPr lang="en-GB" dirty="0">
              <a:solidFill>
                <a:schemeClr val="bg1"/>
              </a:solidFill>
            </a:rPr>
            <a:t>Economics</a:t>
          </a:r>
          <a:r>
            <a:rPr lang="en-GB" dirty="0"/>
            <a:t> </a:t>
          </a:r>
        </a:p>
      </dgm:t>
    </dgm:pt>
    <dgm:pt modelId="{3A9B3B87-4BEF-7244-BAFD-6329876664E8}" type="parTrans" cxnId="{E766AFF1-F33C-1D49-88D7-CBE5583AAFF7}">
      <dgm:prSet/>
      <dgm:spPr/>
      <dgm:t>
        <a:bodyPr/>
        <a:lstStyle/>
        <a:p>
          <a:endParaRPr lang="en-GB"/>
        </a:p>
      </dgm:t>
    </dgm:pt>
    <dgm:pt modelId="{463D89FF-C115-0547-B318-C1021CA1BAFA}" type="sibTrans" cxnId="{E766AFF1-F33C-1D49-88D7-CBE5583AAFF7}">
      <dgm:prSet/>
      <dgm:spPr/>
      <dgm:t>
        <a:bodyPr/>
        <a:lstStyle/>
        <a:p>
          <a:endParaRPr lang="en-GB"/>
        </a:p>
      </dgm:t>
    </dgm:pt>
    <dgm:pt modelId="{D6B20774-11A6-3243-A9A5-84DF30A7B8CC}" type="pres">
      <dgm:prSet presAssocID="{EB20D8DC-02B7-9645-BAB9-1EC606E5090F}" presName="compositeShape" presStyleCnt="0">
        <dgm:presLayoutVars>
          <dgm:chMax val="7"/>
          <dgm:dir/>
          <dgm:resizeHandles val="exact"/>
        </dgm:presLayoutVars>
      </dgm:prSet>
      <dgm:spPr/>
    </dgm:pt>
    <dgm:pt modelId="{A0CD86E2-7517-1844-9088-8405FC169A6B}" type="pres">
      <dgm:prSet presAssocID="{AE48593D-B456-7D40-B261-E48BAF6E9B42}" presName="circ1" presStyleLbl="vennNode1" presStyleIdx="0" presStyleCnt="4"/>
      <dgm:spPr/>
    </dgm:pt>
    <dgm:pt modelId="{E7BD0AEE-C528-2A43-AB81-ACE977782F67}" type="pres">
      <dgm:prSet presAssocID="{AE48593D-B456-7D40-B261-E48BAF6E9B42}" presName="circ1Tx" presStyleLbl="revTx" presStyleIdx="0" presStyleCnt="0">
        <dgm:presLayoutVars>
          <dgm:chMax val="0"/>
          <dgm:chPref val="0"/>
          <dgm:bulletEnabled val="1"/>
        </dgm:presLayoutVars>
      </dgm:prSet>
      <dgm:spPr/>
    </dgm:pt>
    <dgm:pt modelId="{6A9B4BBD-34F4-4C9F-A2CC-A19FCFF0475F}" type="pres">
      <dgm:prSet presAssocID="{F1684AAC-560F-C449-931D-3BE155B6FA6D}" presName="circ2" presStyleLbl="vennNode1" presStyleIdx="1" presStyleCnt="4"/>
      <dgm:spPr/>
    </dgm:pt>
    <dgm:pt modelId="{518EC642-3A30-45D1-A2FF-8FD0A9338D79}" type="pres">
      <dgm:prSet presAssocID="{F1684AAC-560F-C449-931D-3BE155B6FA6D}" presName="circ2Tx" presStyleLbl="revTx" presStyleIdx="0" presStyleCnt="0">
        <dgm:presLayoutVars>
          <dgm:chMax val="0"/>
          <dgm:chPref val="0"/>
          <dgm:bulletEnabled val="1"/>
        </dgm:presLayoutVars>
      </dgm:prSet>
      <dgm:spPr/>
    </dgm:pt>
    <dgm:pt modelId="{18FB3B98-EA5D-48AA-93BD-F56D5A2BEA8B}" type="pres">
      <dgm:prSet presAssocID="{2F2C1031-92A1-F840-8464-2F4DCF839C42}" presName="circ3" presStyleLbl="vennNode1" presStyleIdx="2" presStyleCnt="4"/>
      <dgm:spPr/>
    </dgm:pt>
    <dgm:pt modelId="{F4B10D49-63DA-4B66-B772-A93BF2475B9E}" type="pres">
      <dgm:prSet presAssocID="{2F2C1031-92A1-F840-8464-2F4DCF839C42}" presName="circ3Tx" presStyleLbl="revTx" presStyleIdx="0" presStyleCnt="0">
        <dgm:presLayoutVars>
          <dgm:chMax val="0"/>
          <dgm:chPref val="0"/>
          <dgm:bulletEnabled val="1"/>
        </dgm:presLayoutVars>
      </dgm:prSet>
      <dgm:spPr/>
    </dgm:pt>
    <dgm:pt modelId="{9D37F902-AA52-4A04-9E9B-5BAA8FDD14F3}" type="pres">
      <dgm:prSet presAssocID="{33336836-2F3B-1B4E-832A-72E8F96FB85B}" presName="circ4" presStyleLbl="vennNode1" presStyleIdx="3" presStyleCnt="4"/>
      <dgm:spPr/>
    </dgm:pt>
    <dgm:pt modelId="{5C5BD14E-079A-4E2E-B645-C7C3C55790DB}" type="pres">
      <dgm:prSet presAssocID="{33336836-2F3B-1B4E-832A-72E8F96FB85B}" presName="circ4Tx" presStyleLbl="revTx" presStyleIdx="0" presStyleCnt="0">
        <dgm:presLayoutVars>
          <dgm:chMax val="0"/>
          <dgm:chPref val="0"/>
          <dgm:bulletEnabled val="1"/>
        </dgm:presLayoutVars>
      </dgm:prSet>
      <dgm:spPr/>
    </dgm:pt>
  </dgm:ptLst>
  <dgm:cxnLst>
    <dgm:cxn modelId="{89CEDA24-26F6-944E-AE7E-24E67CCCF016}" type="presOf" srcId="{EB20D8DC-02B7-9645-BAB9-1EC606E5090F}" destId="{D6B20774-11A6-3243-A9A5-84DF30A7B8CC}" srcOrd="0" destOrd="0" presId="urn:microsoft.com/office/officeart/2005/8/layout/venn1"/>
    <dgm:cxn modelId="{9C5DFB5D-39DC-4FA6-A025-FC388DFE7FD5}" type="presOf" srcId="{33336836-2F3B-1B4E-832A-72E8F96FB85B}" destId="{9D37F902-AA52-4A04-9E9B-5BAA8FDD14F3}" srcOrd="0" destOrd="0" presId="urn:microsoft.com/office/officeart/2005/8/layout/venn1"/>
    <dgm:cxn modelId="{79D6B365-3034-4B3E-93DF-32A1B81EB600}" type="presOf" srcId="{AE48593D-B456-7D40-B261-E48BAF6E9B42}" destId="{A0CD86E2-7517-1844-9088-8405FC169A6B}" srcOrd="1" destOrd="0" presId="urn:microsoft.com/office/officeart/2005/8/layout/venn1"/>
    <dgm:cxn modelId="{F43F6148-C35C-436D-93E9-3FC05EDE5782}" type="presOf" srcId="{2F2C1031-92A1-F840-8464-2F4DCF839C42}" destId="{18FB3B98-EA5D-48AA-93BD-F56D5A2BEA8B}" srcOrd="0" destOrd="0" presId="urn:microsoft.com/office/officeart/2005/8/layout/venn1"/>
    <dgm:cxn modelId="{14DFDD6A-831B-1545-872F-6A47E8097622}" srcId="{EB20D8DC-02B7-9645-BAB9-1EC606E5090F}" destId="{F1684AAC-560F-C449-931D-3BE155B6FA6D}" srcOrd="1" destOrd="0" parTransId="{828CB611-3033-5146-B03E-191846AA88D4}" sibTransId="{AC6FBC3B-E493-C742-BE56-68B59CE249FF}"/>
    <dgm:cxn modelId="{BFEBCE6C-BA8C-1D49-83F8-44391ED7843D}" srcId="{EB20D8DC-02B7-9645-BAB9-1EC606E5090F}" destId="{2F2C1031-92A1-F840-8464-2F4DCF839C42}" srcOrd="2" destOrd="0" parTransId="{30B7C84E-AF08-A245-83D6-DD271DE671F0}" sibTransId="{09DC9496-95F2-E841-8794-F668AB41A027}"/>
    <dgm:cxn modelId="{95FC647F-A8DE-4EBA-B871-DE2826070393}" type="presOf" srcId="{F1684AAC-560F-C449-931D-3BE155B6FA6D}" destId="{518EC642-3A30-45D1-A2FF-8FD0A9338D79}" srcOrd="1" destOrd="0" presId="urn:microsoft.com/office/officeart/2005/8/layout/venn1"/>
    <dgm:cxn modelId="{C372D383-454B-1240-923C-A8F3127696E9}" srcId="{EB20D8DC-02B7-9645-BAB9-1EC606E5090F}" destId="{AE48593D-B456-7D40-B261-E48BAF6E9B42}" srcOrd="0" destOrd="0" parTransId="{E0037CF5-44F1-2D47-A107-464709B5B10D}" sibTransId="{D9E79058-1FEF-A34F-A10A-0DEB035BCFEE}"/>
    <dgm:cxn modelId="{C238508F-0FB2-439F-B4C0-DFB29432539A}" type="presOf" srcId="{F1684AAC-560F-C449-931D-3BE155B6FA6D}" destId="{6A9B4BBD-34F4-4C9F-A2CC-A19FCFF0475F}" srcOrd="0" destOrd="0" presId="urn:microsoft.com/office/officeart/2005/8/layout/venn1"/>
    <dgm:cxn modelId="{D6F7759C-633D-9549-988F-A4BCA806A90E}" type="presOf" srcId="{AE48593D-B456-7D40-B261-E48BAF6E9B42}" destId="{E7BD0AEE-C528-2A43-AB81-ACE977782F67}" srcOrd="0" destOrd="0" presId="urn:microsoft.com/office/officeart/2005/8/layout/venn1"/>
    <dgm:cxn modelId="{277434B9-4DA6-4453-BE93-7CAD82686CE5}" type="presOf" srcId="{2F2C1031-92A1-F840-8464-2F4DCF839C42}" destId="{F4B10D49-63DA-4B66-B772-A93BF2475B9E}" srcOrd="1" destOrd="0" presId="urn:microsoft.com/office/officeart/2005/8/layout/venn1"/>
    <dgm:cxn modelId="{E766AFF1-F33C-1D49-88D7-CBE5583AAFF7}" srcId="{EB20D8DC-02B7-9645-BAB9-1EC606E5090F}" destId="{33336836-2F3B-1B4E-832A-72E8F96FB85B}" srcOrd="3" destOrd="0" parTransId="{3A9B3B87-4BEF-7244-BAFD-6329876664E8}" sibTransId="{463D89FF-C115-0547-B318-C1021CA1BAFA}"/>
    <dgm:cxn modelId="{9A87B8FE-9F9A-43BB-9903-9DB059211096}" type="presOf" srcId="{33336836-2F3B-1B4E-832A-72E8F96FB85B}" destId="{5C5BD14E-079A-4E2E-B645-C7C3C55790DB}" srcOrd="1" destOrd="0" presId="urn:microsoft.com/office/officeart/2005/8/layout/venn1"/>
    <dgm:cxn modelId="{516214E4-3232-234C-AE2E-6C27340C6E10}" type="presParOf" srcId="{D6B20774-11A6-3243-A9A5-84DF30A7B8CC}" destId="{A0CD86E2-7517-1844-9088-8405FC169A6B}" srcOrd="0" destOrd="0" presId="urn:microsoft.com/office/officeart/2005/8/layout/venn1"/>
    <dgm:cxn modelId="{8FD6BD42-459B-094E-9322-1B0E431A7EF8}" type="presParOf" srcId="{D6B20774-11A6-3243-A9A5-84DF30A7B8CC}" destId="{E7BD0AEE-C528-2A43-AB81-ACE977782F67}" srcOrd="1" destOrd="0" presId="urn:microsoft.com/office/officeart/2005/8/layout/venn1"/>
    <dgm:cxn modelId="{12894A4A-9E86-480C-A2AE-4D039217B00F}" type="presParOf" srcId="{D6B20774-11A6-3243-A9A5-84DF30A7B8CC}" destId="{6A9B4BBD-34F4-4C9F-A2CC-A19FCFF0475F}" srcOrd="2" destOrd="0" presId="urn:microsoft.com/office/officeart/2005/8/layout/venn1"/>
    <dgm:cxn modelId="{E5917B7D-C299-4923-983C-F23901266CC9}" type="presParOf" srcId="{D6B20774-11A6-3243-A9A5-84DF30A7B8CC}" destId="{518EC642-3A30-45D1-A2FF-8FD0A9338D79}" srcOrd="3" destOrd="0" presId="urn:microsoft.com/office/officeart/2005/8/layout/venn1"/>
    <dgm:cxn modelId="{78D68FF9-53DF-4CF8-9DCC-96E3A6B685AA}" type="presParOf" srcId="{D6B20774-11A6-3243-A9A5-84DF30A7B8CC}" destId="{18FB3B98-EA5D-48AA-93BD-F56D5A2BEA8B}" srcOrd="4" destOrd="0" presId="urn:microsoft.com/office/officeart/2005/8/layout/venn1"/>
    <dgm:cxn modelId="{5879A5DB-85D3-4C8A-BB05-F062553A538A}" type="presParOf" srcId="{D6B20774-11A6-3243-A9A5-84DF30A7B8CC}" destId="{F4B10D49-63DA-4B66-B772-A93BF2475B9E}" srcOrd="5" destOrd="0" presId="urn:microsoft.com/office/officeart/2005/8/layout/venn1"/>
    <dgm:cxn modelId="{381C6710-8202-4F50-B4C7-6E217993F168}" type="presParOf" srcId="{D6B20774-11A6-3243-A9A5-84DF30A7B8CC}" destId="{9D37F902-AA52-4A04-9E9B-5BAA8FDD14F3}" srcOrd="6" destOrd="0" presId="urn:microsoft.com/office/officeart/2005/8/layout/venn1"/>
    <dgm:cxn modelId="{8E108881-C63A-4A44-9E65-12A8E7EF6407}" type="presParOf" srcId="{D6B20774-11A6-3243-A9A5-84DF30A7B8CC}" destId="{5C5BD14E-079A-4E2E-B645-C7C3C55790DB}"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bg1">
            <a:lumMod val="75000"/>
          </a:schemeClr>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accent1"/>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accent1"/>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bg1">
            <a:lumMod val="75000"/>
          </a:schemeClr>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accent1"/>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accent1"/>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D86E2-7517-1844-9088-8405FC169A6B}">
      <dsp:nvSpPr>
        <dsp:cNvPr id="0" name=""/>
        <dsp:cNvSpPr/>
      </dsp:nvSpPr>
      <dsp:spPr>
        <a:xfrm>
          <a:off x="2069426" y="51008"/>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Philosophy</a:t>
          </a:r>
        </a:p>
      </dsp:txBody>
      <dsp:txXfrm>
        <a:off x="2375479" y="408070"/>
        <a:ext cx="2040354" cy="841646"/>
      </dsp:txXfrm>
    </dsp:sp>
    <dsp:sp modelId="{6A9B4BBD-34F4-4C9F-A2CC-A19FCFF0475F}">
      <dsp:nvSpPr>
        <dsp:cNvPr id="0" name=""/>
        <dsp:cNvSpPr/>
      </dsp:nvSpPr>
      <dsp:spPr>
        <a:xfrm>
          <a:off x="3242630" y="1224212"/>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Sociology</a:t>
          </a:r>
        </a:p>
      </dsp:txBody>
      <dsp:txXfrm>
        <a:off x="4670878" y="1530265"/>
        <a:ext cx="1020177" cy="2040354"/>
      </dsp:txXfrm>
    </dsp:sp>
    <dsp:sp modelId="{18FB3B98-EA5D-48AA-93BD-F56D5A2BEA8B}">
      <dsp:nvSpPr>
        <dsp:cNvPr id="0" name=""/>
        <dsp:cNvSpPr/>
      </dsp:nvSpPr>
      <dsp:spPr>
        <a:xfrm>
          <a:off x="2069426" y="2397416"/>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Political Science</a:t>
          </a:r>
        </a:p>
      </dsp:txBody>
      <dsp:txXfrm>
        <a:off x="2375479" y="3851168"/>
        <a:ext cx="2040354" cy="841646"/>
      </dsp:txXfrm>
    </dsp:sp>
    <dsp:sp modelId="{9D37F902-AA52-4A04-9E9B-5BAA8FDD14F3}">
      <dsp:nvSpPr>
        <dsp:cNvPr id="0" name=""/>
        <dsp:cNvSpPr/>
      </dsp:nvSpPr>
      <dsp:spPr>
        <a:xfrm>
          <a:off x="896222" y="1224212"/>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Economics</a:t>
          </a:r>
          <a:r>
            <a:rPr lang="en-GB" sz="1800" kern="1200" dirty="0"/>
            <a:t> </a:t>
          </a:r>
        </a:p>
      </dsp:txBody>
      <dsp:txXfrm>
        <a:off x="1100258" y="1530265"/>
        <a:ext cx="1020177" cy="2040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552456"/>
        <a:ext cx="1390628" cy="927085"/>
      </dsp:txXfrm>
    </dsp:sp>
    <dsp:sp modelId="{B8CAC172-030E-464C-BEDB-B77E114D332E}">
      <dsp:nvSpPr>
        <dsp:cNvPr id="0" name=""/>
        <dsp:cNvSpPr/>
      </dsp:nvSpPr>
      <dsp:spPr>
        <a:xfrm>
          <a:off x="2089923"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552456"/>
        <a:ext cx="1390628" cy="927085"/>
      </dsp:txXfrm>
    </dsp:sp>
    <dsp:sp modelId="{DD7C71BF-E3F1-D34F-AC03-39D6F96EFA79}">
      <dsp:nvSpPr>
        <dsp:cNvPr id="0" name=""/>
        <dsp:cNvSpPr/>
      </dsp:nvSpPr>
      <dsp:spPr>
        <a:xfrm>
          <a:off x="4175866"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552456"/>
        <a:ext cx="1390628" cy="927085"/>
      </dsp:txXfrm>
    </dsp:sp>
    <dsp:sp modelId="{3A132D40-AA2C-AF48-AAA0-CDEEBDD2CD8E}">
      <dsp:nvSpPr>
        <dsp:cNvPr id="0" name=""/>
        <dsp:cNvSpPr/>
      </dsp:nvSpPr>
      <dsp:spPr>
        <a:xfrm>
          <a:off x="6261808"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552456"/>
        <a:ext cx="1390628" cy="927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151122"/>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151122"/>
        <a:ext cx="1390628" cy="927085"/>
      </dsp:txXfrm>
    </dsp:sp>
    <dsp:sp modelId="{B8CAC172-030E-464C-BEDB-B77E114D332E}">
      <dsp:nvSpPr>
        <dsp:cNvPr id="0" name=""/>
        <dsp:cNvSpPr/>
      </dsp:nvSpPr>
      <dsp:spPr>
        <a:xfrm>
          <a:off x="2089923" y="151122"/>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151122"/>
        <a:ext cx="1390628" cy="927085"/>
      </dsp:txXfrm>
    </dsp:sp>
    <dsp:sp modelId="{DD7C71BF-E3F1-D34F-AC03-39D6F96EFA79}">
      <dsp:nvSpPr>
        <dsp:cNvPr id="0" name=""/>
        <dsp:cNvSpPr/>
      </dsp:nvSpPr>
      <dsp:spPr>
        <a:xfrm>
          <a:off x="4175866" y="151122"/>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151122"/>
        <a:ext cx="1390628" cy="927085"/>
      </dsp:txXfrm>
    </dsp:sp>
    <dsp:sp modelId="{3A132D40-AA2C-AF48-AAA0-CDEEBDD2CD8E}">
      <dsp:nvSpPr>
        <dsp:cNvPr id="0" name=""/>
        <dsp:cNvSpPr/>
      </dsp:nvSpPr>
      <dsp:spPr>
        <a:xfrm>
          <a:off x="6261808" y="151122"/>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151122"/>
        <a:ext cx="1390628" cy="9270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140139"/>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140139"/>
        <a:ext cx="1390628" cy="927085"/>
      </dsp:txXfrm>
    </dsp:sp>
    <dsp:sp modelId="{B8CAC172-030E-464C-BEDB-B77E114D332E}">
      <dsp:nvSpPr>
        <dsp:cNvPr id="0" name=""/>
        <dsp:cNvSpPr/>
      </dsp:nvSpPr>
      <dsp:spPr>
        <a:xfrm>
          <a:off x="2089923" y="140139"/>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140139"/>
        <a:ext cx="1390628" cy="927085"/>
      </dsp:txXfrm>
    </dsp:sp>
    <dsp:sp modelId="{DD7C71BF-E3F1-D34F-AC03-39D6F96EFA79}">
      <dsp:nvSpPr>
        <dsp:cNvPr id="0" name=""/>
        <dsp:cNvSpPr/>
      </dsp:nvSpPr>
      <dsp:spPr>
        <a:xfrm>
          <a:off x="4175866" y="140139"/>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140139"/>
        <a:ext cx="1390628" cy="927085"/>
      </dsp:txXfrm>
    </dsp:sp>
    <dsp:sp modelId="{3A132D40-AA2C-AF48-AAA0-CDEEBDD2CD8E}">
      <dsp:nvSpPr>
        <dsp:cNvPr id="0" name=""/>
        <dsp:cNvSpPr/>
      </dsp:nvSpPr>
      <dsp:spPr>
        <a:xfrm>
          <a:off x="6261808" y="140139"/>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140139"/>
        <a:ext cx="1390628" cy="9270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140139"/>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140139"/>
        <a:ext cx="1390628" cy="927085"/>
      </dsp:txXfrm>
    </dsp:sp>
    <dsp:sp modelId="{B8CAC172-030E-464C-BEDB-B77E114D332E}">
      <dsp:nvSpPr>
        <dsp:cNvPr id="0" name=""/>
        <dsp:cNvSpPr/>
      </dsp:nvSpPr>
      <dsp:spPr>
        <a:xfrm>
          <a:off x="2089923" y="140139"/>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140139"/>
        <a:ext cx="1390628" cy="927085"/>
      </dsp:txXfrm>
    </dsp:sp>
    <dsp:sp modelId="{DD7C71BF-E3F1-D34F-AC03-39D6F96EFA79}">
      <dsp:nvSpPr>
        <dsp:cNvPr id="0" name=""/>
        <dsp:cNvSpPr/>
      </dsp:nvSpPr>
      <dsp:spPr>
        <a:xfrm>
          <a:off x="4175866" y="140139"/>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140139"/>
        <a:ext cx="1390628" cy="927085"/>
      </dsp:txXfrm>
    </dsp:sp>
    <dsp:sp modelId="{3A132D40-AA2C-AF48-AAA0-CDEEBDD2CD8E}">
      <dsp:nvSpPr>
        <dsp:cNvPr id="0" name=""/>
        <dsp:cNvSpPr/>
      </dsp:nvSpPr>
      <dsp:spPr>
        <a:xfrm>
          <a:off x="6261808" y="140139"/>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140139"/>
        <a:ext cx="1390628" cy="9270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146057"/>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146057"/>
        <a:ext cx="1390628" cy="927085"/>
      </dsp:txXfrm>
    </dsp:sp>
    <dsp:sp modelId="{B8CAC172-030E-464C-BEDB-B77E114D332E}">
      <dsp:nvSpPr>
        <dsp:cNvPr id="0" name=""/>
        <dsp:cNvSpPr/>
      </dsp:nvSpPr>
      <dsp:spPr>
        <a:xfrm>
          <a:off x="2089923" y="146057"/>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146057"/>
        <a:ext cx="1390628" cy="927085"/>
      </dsp:txXfrm>
    </dsp:sp>
    <dsp:sp modelId="{DD7C71BF-E3F1-D34F-AC03-39D6F96EFA79}">
      <dsp:nvSpPr>
        <dsp:cNvPr id="0" name=""/>
        <dsp:cNvSpPr/>
      </dsp:nvSpPr>
      <dsp:spPr>
        <a:xfrm>
          <a:off x="4175866" y="146057"/>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146057"/>
        <a:ext cx="1390628" cy="927085"/>
      </dsp:txXfrm>
    </dsp:sp>
    <dsp:sp modelId="{3A132D40-AA2C-AF48-AAA0-CDEEBDD2CD8E}">
      <dsp:nvSpPr>
        <dsp:cNvPr id="0" name=""/>
        <dsp:cNvSpPr/>
      </dsp:nvSpPr>
      <dsp:spPr>
        <a:xfrm>
          <a:off x="6261808" y="146057"/>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146057"/>
        <a:ext cx="1390628" cy="9270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Arial" panose="020B0604020202020204" pitchFamily="34" charset="0"/>
              </a:rPr>
              <a:t>Trinity College Dublin was created by royal charter in 1592</a:t>
            </a:r>
          </a:p>
          <a:p>
            <a:r>
              <a:rPr lang="en-IE" dirty="0"/>
              <a:t>It is recognised globally as Ireland’s leading research university</a:t>
            </a:r>
          </a:p>
          <a:p>
            <a:r>
              <a:rPr lang="en-IE" dirty="0"/>
              <a:t>Ranked 1</a:t>
            </a:r>
            <a:r>
              <a:rPr lang="en-IE" baseline="30000" dirty="0"/>
              <a:t>st</a:t>
            </a:r>
            <a:r>
              <a:rPr lang="en-IE" dirty="0"/>
              <a:t> in Ireland and 129</a:t>
            </a:r>
            <a:r>
              <a:rPr lang="en-IE" baseline="30000" dirty="0"/>
              <a:t>th</a:t>
            </a:r>
            <a:r>
              <a:rPr lang="en-IE" dirty="0"/>
              <a:t> in the World (QS 2014</a:t>
            </a:r>
            <a:r>
              <a:rPr lang="en-IE" baseline="0" dirty="0"/>
              <a:t> 71</a:t>
            </a:r>
            <a:r>
              <a:rPr lang="en-IE" baseline="30000" dirty="0"/>
              <a:t>st</a:t>
            </a:r>
            <a:r>
              <a:rPr lang="en-IE" baseline="0" dirty="0"/>
              <a:t> in world and 25</a:t>
            </a:r>
            <a:r>
              <a:rPr lang="en-IE" baseline="30000" dirty="0"/>
              <a:t>th</a:t>
            </a:r>
            <a:r>
              <a:rPr lang="en-IE" baseline="0" dirty="0"/>
              <a:t> in Europe)</a:t>
            </a:r>
            <a:endParaRPr lang="en-IE" dirty="0"/>
          </a:p>
          <a:p>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286083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HOW MANY SOCIETIES</a:t>
            </a:r>
          </a:p>
          <a:p>
            <a:r>
              <a:rPr lang="en-IE" dirty="0"/>
              <a:t>Foresight: business school: forum to meet businessmen</a:t>
            </a:r>
          </a:p>
          <a:p>
            <a:r>
              <a:rPr lang="en-IE" dirty="0"/>
              <a:t>Enterprise: supports start ups</a:t>
            </a:r>
          </a:p>
          <a:p>
            <a:r>
              <a:rPr lang="en-IE" dirty="0"/>
              <a:t>Upstart: </a:t>
            </a:r>
            <a:r>
              <a:rPr lang="en-IE" dirty="0" err="1"/>
              <a:t>entrepeneurs</a:t>
            </a:r>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14</a:t>
            </a:fld>
            <a:endParaRPr lang="en-GB"/>
          </a:p>
        </p:txBody>
      </p:sp>
    </p:spTree>
    <p:extLst>
      <p:ext uri="{BB962C8B-B14F-4D97-AF65-F5344CB8AC3E}">
        <p14:creationId xmlns:p14="http://schemas.microsoft.com/office/powerpoint/2010/main" val="303885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 Learning Development supports Trinity students reach their academic potential. We offer a range of services including individual appointments, workshops and skills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Mathematics Help Room -&gt; school of math</a:t>
            </a:r>
          </a:p>
          <a:p>
            <a:r>
              <a:rPr lang="en-US" dirty="0"/>
              <a:t>https://</a:t>
            </a:r>
            <a:r>
              <a:rPr lang="en-US" dirty="0" err="1"/>
              <a:t>maths.tcd.ie</a:t>
            </a:r>
            <a:r>
              <a:rPr lang="en-US" dirty="0"/>
              <a:t>/outreach/</a:t>
            </a:r>
            <a:r>
              <a:rPr lang="en-US" dirty="0" err="1"/>
              <a:t>helproom</a:t>
            </a:r>
            <a:r>
              <a:rPr lang="en-US" dirty="0"/>
              <a:t>/ </a:t>
            </a:r>
          </a:p>
        </p:txBody>
      </p:sp>
      <p:sp>
        <p:nvSpPr>
          <p:cNvPr id="4" name="Slide Number Placeholder 3"/>
          <p:cNvSpPr>
            <a:spLocks noGrp="1"/>
          </p:cNvSpPr>
          <p:nvPr>
            <p:ph type="sldNum" sz="quarter" idx="5"/>
          </p:nvPr>
        </p:nvSpPr>
        <p:spPr/>
        <p:txBody>
          <a:bodyPr/>
          <a:lstStyle/>
          <a:p>
            <a:fld id="{49DD4D23-C98A-435E-AE88-9061F8349B02}" type="slidenum">
              <a:rPr lang="en-GB" smtClean="0"/>
              <a:pPr/>
              <a:t>15</a:t>
            </a:fld>
            <a:endParaRPr lang="en-GB"/>
          </a:p>
        </p:txBody>
      </p:sp>
    </p:spTree>
    <p:extLst>
      <p:ext uri="{BB962C8B-B14F-4D97-AF65-F5344CB8AC3E}">
        <p14:creationId xmlns:p14="http://schemas.microsoft.com/office/powerpoint/2010/main" val="419764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en-US" sz="1200" dirty="0">
                <a:solidFill>
                  <a:srgbClr val="0070C0"/>
                </a:solidFill>
              </a:rPr>
              <a:t>Students with significant level of absenteeism can be deemed non-satisfactory (“NS”) and prevented from sitting final examinations</a:t>
            </a: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16</a:t>
            </a:fld>
            <a:endParaRPr lang="en-GB"/>
          </a:p>
        </p:txBody>
      </p:sp>
    </p:spTree>
    <p:extLst>
      <p:ext uri="{BB962C8B-B14F-4D97-AF65-F5344CB8AC3E}">
        <p14:creationId xmlns:p14="http://schemas.microsoft.com/office/powerpoint/2010/main" val="166584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Strong international research reputation</a:t>
            </a:r>
          </a:p>
          <a:p>
            <a:r>
              <a:rPr lang="en-IE" b="1" dirty="0"/>
              <a:t>Excellent links </a:t>
            </a:r>
            <a:r>
              <a:rPr lang="en-IE" dirty="0"/>
              <a:t>to Irish and global organisations in the private, public and voluntary sector</a:t>
            </a:r>
          </a:p>
          <a:p>
            <a:r>
              <a:rPr lang="en-IE" b="1" dirty="0"/>
              <a:t>Range of Undergraduate programmes</a:t>
            </a:r>
            <a:r>
              <a:rPr lang="en-IE" dirty="0"/>
              <a:t>:  BESS, Single honours Philosophy, range of joint honours degrees</a:t>
            </a:r>
          </a:p>
          <a:p>
            <a:endParaRPr lang="en-IE" dirty="0"/>
          </a:p>
          <a:p>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95451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139034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You will have seen the college calendar during general orientation or it is available on the TCD website. I would like to draw attention to a couple of things:</a:t>
            </a:r>
          </a:p>
          <a:p>
            <a:r>
              <a:rPr lang="en-IE" dirty="0"/>
              <a:t>You have two </a:t>
            </a:r>
            <a:r>
              <a:rPr lang="en-IE" b="1" dirty="0"/>
              <a:t>teaching terms </a:t>
            </a:r>
            <a:r>
              <a:rPr lang="en-IE" dirty="0"/>
              <a:t>known in </a:t>
            </a:r>
            <a:r>
              <a:rPr lang="en-IE" dirty="0" err="1"/>
              <a:t>Trinty</a:t>
            </a:r>
            <a:r>
              <a:rPr lang="en-IE" dirty="0"/>
              <a:t> as Michaelmas and Hilary terms.</a:t>
            </a:r>
          </a:p>
          <a:p>
            <a:r>
              <a:rPr lang="en-IE" dirty="0"/>
              <a:t>You will be automatically enrolled in your modules as a PPES Fresher.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You have a </a:t>
            </a:r>
            <a:r>
              <a:rPr lang="en-IE" b="1" dirty="0"/>
              <a:t>study week </a:t>
            </a:r>
            <a:r>
              <a:rPr lang="en-IE" dirty="0"/>
              <a:t>in each teaching term which can be used for catching up, reading or sometimes modules set term tests around these weeks. </a:t>
            </a:r>
          </a:p>
          <a:p>
            <a:r>
              <a:rPr lang="en-IE" dirty="0"/>
              <a:t>Michaelmas Term:  week starting September 25, 2023</a:t>
            </a:r>
          </a:p>
          <a:p>
            <a:r>
              <a:rPr lang="en-IE" dirty="0"/>
              <a:t>Hilary Term: week starting 22 January, 2024</a:t>
            </a:r>
          </a:p>
          <a:p>
            <a:r>
              <a:rPr lang="en-IE" dirty="0"/>
              <a:t>There are two formal </a:t>
            </a:r>
            <a:r>
              <a:rPr lang="en-IE" b="1" dirty="0"/>
              <a:t>exam periods</a:t>
            </a:r>
            <a:r>
              <a:rPr lang="en-IE" dirty="0"/>
              <a:t>:</a:t>
            </a:r>
          </a:p>
          <a:p>
            <a:r>
              <a:rPr lang="en-IE" dirty="0"/>
              <a:t>Michaelmas Term:  week starting December 11, 2023.  </a:t>
            </a:r>
          </a:p>
          <a:p>
            <a:r>
              <a:rPr lang="en-IE" dirty="0"/>
              <a:t>Hilary Term: week starting April 29, 2024</a:t>
            </a:r>
          </a:p>
          <a:p>
            <a:r>
              <a:rPr lang="en-IE" dirty="0"/>
              <a:t>Note:  One week of </a:t>
            </a:r>
            <a:r>
              <a:rPr lang="en-IE" b="1" dirty="0"/>
              <a:t>revision</a:t>
            </a:r>
            <a:r>
              <a:rPr lang="en-IE" dirty="0"/>
              <a:t> directly after end of teaching and before start of exams (Michaelmas Term).  Two weeks of revision directly after end of teaching and before start of exams (Hilary Term)</a:t>
            </a:r>
          </a:p>
          <a:p>
            <a:r>
              <a:rPr lang="en-IE" dirty="0"/>
              <a:t>However, please note that each module has their own unique assessment format – these can include continuous assessment in the form of essays, tutorial participation, and /or scheduled exams. </a:t>
            </a: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185133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Please ensure today that you are registered for 60 ECTs for year 1 of your degree.</a:t>
            </a:r>
          </a:p>
          <a:p>
            <a:r>
              <a:rPr lang="en-IE" dirty="0"/>
              <a:t>Ensure you are registered for relevant tutorials or seminars for each module that are enrolled in.</a:t>
            </a: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369005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Trinity’s PPES programme is the only university degree in Ireland where students can combine the study of philosophy, political science, economics and sociology. It provides an integrated multidisciplinary education in the social sciences and philosophy, with students studying four subjects that are central to understanding any society. It brings together some of the most important approaches to understanding the social and human world, developing skills suited to a range of future careers and activities</a:t>
            </a:r>
          </a:p>
          <a:p>
            <a:endParaRPr lang="en-IE" sz="1200" kern="1200" dirty="0">
              <a:solidFill>
                <a:schemeClr val="tx1"/>
              </a:solidFill>
              <a:effectLst/>
              <a:latin typeface="+mn-lt"/>
              <a:ea typeface="+mn-ea"/>
              <a:cs typeface="Arial" panose="020B0604020202020204" pitchFamily="34" charset="0"/>
            </a:endParaRPr>
          </a:p>
          <a:p>
            <a:r>
              <a:rPr lang="en-IE" dirty="0"/>
              <a:t>Philosophy If you are interested in questioning society’s basic assumptions and in analysing the moral, political, and religious questions at the heart of our culture, you will find philosophy a stimulating subject. Philosophy will train you to question your own assumptions and someone else’s, and to articulate your point of view carefully and thoughtfully. There has been a rich tradition of philosophical excellence at Trinity College since its foundation. Trinity’s department of philosophy is a close-knit, intellectual community of researchers, teachers and students which combines high-quality teaching with expansive research activity. Political Science It’s easy to think of political issues that we have opinions about. Should government tax the rich to achieve greater equality? Should it introduce ‘green taxes’ to help protect the environment? Such questions, along with analysis of political systems and how democracy works, are at the heart of the study of politics. Political science has been an important part of the curriculum since 1855. Today it is a vibrant, </a:t>
            </a:r>
            <a:r>
              <a:rPr lang="en-IE" dirty="0" err="1"/>
              <a:t>outwardlooking</a:t>
            </a:r>
            <a:r>
              <a:rPr lang="en-IE" dirty="0"/>
              <a:t> department which is recognised worldwide for its research work on the European Union, comparative politics, international relations and public opinion. Economics Many issues dominating the headlines are economic. For example why do certain countries enjoy high growth rates and what are the best ways to reduce poverty? Economics blends together theory, data and statistical techniques to help understand economic problems and to make policy recommendations which will hopefully improve society’s welfare and living standards. Economics has been an important part of Trinity’s curriculum since 1832. The department is committed to delivering the highest standards of teaching and has a strong research record, with a particular emphasis on applied economics. Sociology </a:t>
            </a:r>
            <a:r>
              <a:rPr lang="en-IE" dirty="0" err="1"/>
              <a:t>Sociology</a:t>
            </a:r>
            <a:r>
              <a:rPr lang="en-IE" dirty="0"/>
              <a:t> is foremost among the social sciences in studying social change and the consequences of human behaviour. With core themes such as migration, race and gender, conflict studies, digitalisation, identities and employment studies, sociology students gain a critical global perspective on a variety of social issues. There has been a strong tradition of sociological education at Trinity since the 1960s. The department is committed to advancing the understanding of society and to igniting the passion of our students through exceptional teaching and research</a:t>
            </a:r>
            <a:endParaRPr lang="en-IE" sz="1200" kern="1200" dirty="0">
              <a:solidFill>
                <a:schemeClr val="tx1"/>
              </a:solidFill>
              <a:effectLst/>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168539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214287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11</a:t>
            </a:fld>
            <a:endParaRPr lang="en-GB"/>
          </a:p>
        </p:txBody>
      </p:sp>
    </p:spTree>
    <p:extLst>
      <p:ext uri="{BB962C8B-B14F-4D97-AF65-F5344CB8AC3E}">
        <p14:creationId xmlns:p14="http://schemas.microsoft.com/office/powerpoint/2010/main" val="315788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IE" sz="1200" b="0" dirty="0"/>
              <a:t>Access Trinity Electives (10 ECTS) in 3</a:t>
            </a:r>
            <a:r>
              <a:rPr lang="en-IE" sz="1200" b="0" baseline="30000" dirty="0"/>
              <a:t>rd</a:t>
            </a:r>
            <a:r>
              <a:rPr lang="en-IE" sz="1200" b="0" dirty="0"/>
              <a:t> year under single </a:t>
            </a:r>
            <a:r>
              <a:rPr lang="en-IE" sz="1200" b="0" dirty="0" err="1"/>
              <a:t>honor</a:t>
            </a:r>
            <a:r>
              <a:rPr lang="en-IE" sz="1200" b="0" dirty="0"/>
              <a:t> degree</a:t>
            </a:r>
          </a:p>
          <a:p>
            <a:pPr marL="342900" indent="-342900">
              <a:buFont typeface="Arial"/>
              <a:buChar char="•"/>
            </a:pPr>
            <a:r>
              <a:rPr lang="en-IE" sz="1200" b="0" dirty="0"/>
              <a:t>Capstone project (20 ECTS) undertaken in all 4</a:t>
            </a:r>
            <a:r>
              <a:rPr lang="en-IE" sz="1200" b="0" baseline="30000" dirty="0"/>
              <a:t>th</a:t>
            </a:r>
            <a:r>
              <a:rPr lang="en-IE" sz="1200" b="0" dirty="0"/>
              <a:t> years. Choice of which discipline to do it in for a joint degree. </a:t>
            </a:r>
          </a:p>
          <a:p>
            <a:pPr marL="342900" indent="-342900">
              <a:buFont typeface="Arial"/>
              <a:buChar char="•"/>
            </a:pPr>
            <a:r>
              <a:rPr lang="en-IE" sz="1200" b="0" dirty="0"/>
              <a:t>Major / minor</a:t>
            </a:r>
          </a:p>
          <a:p>
            <a:pPr marL="800100" lvl="1" indent="-342900">
              <a:buFont typeface="Arial"/>
              <a:buChar char="•"/>
            </a:pPr>
            <a:r>
              <a:rPr lang="en-IE" sz="1200" b="0" dirty="0"/>
              <a:t>Capstone in major</a:t>
            </a:r>
          </a:p>
          <a:p>
            <a:pPr marL="800100" lvl="1" indent="-342900">
              <a:buFont typeface="Arial"/>
              <a:buChar char="•"/>
            </a:pPr>
            <a:r>
              <a:rPr lang="en-IE" sz="1200" b="0" dirty="0"/>
              <a:t>S1 40 + Capstone 20 -&gt; 60 and 1 subject only, e.g.</a:t>
            </a:r>
            <a:br>
              <a:rPr lang="en-IE" sz="1200" b="0" dirty="0"/>
            </a:br>
            <a:r>
              <a:rPr lang="en-IE" sz="1200" b="0" dirty="0"/>
              <a:t>Major Sociology minor business: 60 ECTS from sociology including the capstone + 40 </a:t>
            </a:r>
            <a:r>
              <a:rPr lang="en-IE" sz="1200" b="0" dirty="0" err="1"/>
              <a:t>optionals</a:t>
            </a:r>
            <a:endParaRPr lang="en-IE" sz="1200" b="0" dirty="0"/>
          </a:p>
          <a:p>
            <a:pPr marL="800100" lvl="1" indent="-342900">
              <a:buFont typeface="Arial"/>
              <a:buChar char="•"/>
            </a:pPr>
            <a:endParaRPr lang="en-IE" sz="1200" b="0" dirty="0"/>
          </a:p>
          <a:p>
            <a:pPr marL="342900" indent="-342900">
              <a:buFont typeface="Arial"/>
              <a:buChar char="•"/>
            </a:pPr>
            <a:r>
              <a:rPr lang="en-IE" sz="1200" b="0" dirty="0"/>
              <a:t>See BESS handbook for full details. </a:t>
            </a: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12</a:t>
            </a:fld>
            <a:endParaRPr lang="en-GB"/>
          </a:p>
        </p:txBody>
      </p:sp>
    </p:spTree>
    <p:extLst>
      <p:ext uri="{BB962C8B-B14F-4D97-AF65-F5344CB8AC3E}">
        <p14:creationId xmlns:p14="http://schemas.microsoft.com/office/powerpoint/2010/main" val="2773021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 t="3974" r="3958" b="558"/>
          <a:stretch/>
        </p:blipFill>
        <p:spPr>
          <a:xfrm>
            <a:off x="0" y="0"/>
            <a:ext cx="9144000" cy="6858000"/>
          </a:xfrm>
          <a:prstGeom prst="rect">
            <a:avLst/>
          </a:prstGeom>
        </p:spPr>
      </p:pic>
      <p:sp>
        <p:nvSpPr>
          <p:cNvPr id="2" name="Title 1"/>
          <p:cNvSpPr>
            <a:spLocks noGrp="1"/>
          </p:cNvSpPr>
          <p:nvPr>
            <p:ph type="ctrTitle"/>
          </p:nvPr>
        </p:nvSpPr>
        <p:spPr>
          <a:xfrm>
            <a:off x="828674" y="3715200"/>
            <a:ext cx="7500939" cy="554850"/>
          </a:xfrm>
        </p:spPr>
        <p:txBody>
          <a:bodyPr/>
          <a:lstStyle>
            <a:lvl1pPr algn="l">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28675" y="4289400"/>
            <a:ext cx="7500938" cy="361800"/>
          </a:xfrm>
        </p:spPr>
        <p:txBody>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675" y="525798"/>
            <a:ext cx="3020400" cy="807254"/>
          </a:xfrm>
          <a:prstGeom prst="rect">
            <a:avLst/>
          </a:prstGeom>
        </p:spPr>
      </p:pic>
      <p:sp>
        <p:nvSpPr>
          <p:cNvPr id="11" name="Text Placeholder 10"/>
          <p:cNvSpPr>
            <a:spLocks noGrp="1"/>
          </p:cNvSpPr>
          <p:nvPr>
            <p:ph type="body" sz="quarter" idx="10"/>
          </p:nvPr>
        </p:nvSpPr>
        <p:spPr>
          <a:xfrm>
            <a:off x="828675" y="5481750"/>
            <a:ext cx="4679325" cy="979374"/>
          </a:xfrm>
        </p:spPr>
        <p:txBody>
          <a:bodyPr/>
          <a:lstStyle>
            <a:lvl1pPr>
              <a:spcBef>
                <a:spcPts val="0"/>
              </a:spcBef>
              <a:defRPr sz="1400">
                <a:solidFill>
                  <a:schemeClr val="bg1"/>
                </a:solidFill>
              </a:defRPr>
            </a:lvl1pPr>
            <a:lvl2pPr marL="0" indent="0">
              <a:spcBef>
                <a:spcPts val="0"/>
              </a:spcBef>
              <a:buNone/>
              <a:defRPr sz="1400">
                <a:solidFill>
                  <a:schemeClr val="bg1"/>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5" y="1881075"/>
            <a:ext cx="7500938"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2 Column Content 20pt">
    <p:spTree>
      <p:nvGrpSpPr>
        <p:cNvPr id="1" name=""/>
        <p:cNvGrpSpPr/>
        <p:nvPr/>
      </p:nvGrpSpPr>
      <p:grpSpPr>
        <a:xfrm>
          <a:off x="0" y="0"/>
          <a:ext cx="0" cy="0"/>
          <a:chOff x="0" y="0"/>
          <a:chExt cx="0" cy="0"/>
        </a:xfrm>
      </p:grpSpPr>
      <p:sp>
        <p:nvSpPr>
          <p:cNvPr id="5" name="Rectangle 4"/>
          <p:cNvSpPr/>
          <p:nvPr userDrawn="1"/>
        </p:nvSpPr>
        <p:spPr>
          <a:xfrm>
            <a:off x="0" y="5819775"/>
            <a:ext cx="9144000" cy="1036637"/>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913" y="6046348"/>
            <a:ext cx="2060224" cy="550631"/>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8"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cxnSp>
        <p:nvCxnSpPr>
          <p:cNvPr id="6" name="Straight Connector 5"/>
          <p:cNvCxnSpPr/>
          <p:nvPr userDrawn="1"/>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828675" y="1881075"/>
            <a:ext cx="7500938"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0921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5" name="Rectangle 4"/>
          <p:cNvSpPr/>
          <p:nvPr userDrawn="1"/>
        </p:nvSpPr>
        <p:spPr>
          <a:xfrm>
            <a:off x="0" y="5819775"/>
            <a:ext cx="9144000" cy="1036637"/>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913" y="6046348"/>
            <a:ext cx="2060224" cy="550631"/>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6" y="1881075"/>
            <a:ext cx="3933824" cy="3163365"/>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cxnSp>
        <p:nvCxnSpPr>
          <p:cNvPr id="6" name="Straight Connector 5"/>
          <p:cNvCxnSpPr/>
          <p:nvPr userDrawn="1"/>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2"/>
          </p:nvPr>
        </p:nvSpPr>
        <p:spPr>
          <a:xfrm>
            <a:off x="4914901" y="1881075"/>
            <a:ext cx="3934800" cy="3163365"/>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191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438275"/>
            <a:ext cx="4204800" cy="5076825"/>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5" y="1905000"/>
            <a:ext cx="3819525" cy="3987688"/>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
        <p:nvSpPr>
          <p:cNvPr id="8" name="Rectangle 7"/>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7" name="Straight Connector 6"/>
          <p:cNvCxnSpPr/>
          <p:nvPr userDrawn="1"/>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3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438275"/>
            <a:ext cx="9144000" cy="5076825"/>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
        <p:nvSpPr>
          <p:cNvPr id="8" name="Rectangle 7"/>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7" name="Straight Connector 6"/>
          <p:cNvCxnSpPr/>
          <p:nvPr userDrawn="1"/>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61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 t="3974" r="3958" b="558"/>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675" y="525798"/>
            <a:ext cx="3020400" cy="807254"/>
          </a:xfrm>
          <a:prstGeom prst="rect">
            <a:avLst/>
          </a:prstGeom>
        </p:spPr>
      </p:pic>
      <p:sp>
        <p:nvSpPr>
          <p:cNvPr id="2" name="Title 1"/>
          <p:cNvSpPr>
            <a:spLocks noGrp="1"/>
          </p:cNvSpPr>
          <p:nvPr>
            <p:ph type="ctrTitle"/>
          </p:nvPr>
        </p:nvSpPr>
        <p:spPr>
          <a:xfrm>
            <a:off x="828674" y="3715200"/>
            <a:ext cx="7500939" cy="554850"/>
          </a:xfrm>
        </p:spPr>
        <p:txBody>
          <a:bodyPr/>
          <a:lstStyle>
            <a:lvl1pPr algn="l">
              <a:defRPr sz="4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477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4" y="360000"/>
            <a:ext cx="7500939" cy="5616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28675" y="1871551"/>
            <a:ext cx="7500938" cy="4096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0"/>
          <p:cNvSpPr/>
          <p:nvPr/>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6" name="Straight Connector 5"/>
          <p:cNvCxnSpPr/>
          <p:nvPr/>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 id="2147483661" r:id="rId4"/>
    <p:sldLayoutId id="2147483657" r:id="rId5"/>
    <p:sldLayoutId id="2147483658" r:id="rId6"/>
    <p:sldLayoutId id="2147483659" r:id="rId7"/>
    <p:sldLayoutId id="2147483654" r:id="rId8"/>
  </p:sldLayoutIdLst>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cd.ie/courses/undergraduate/your-trinity-pathway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cd.ie/students/clubs-societ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cd.ie/ssp/undergraduate/student-evaluations/YouSaid_WeDid.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bess@tcd.i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74" y="2438400"/>
            <a:ext cx="7500939" cy="557048"/>
          </a:xfrm>
        </p:spPr>
        <p:txBody>
          <a:bodyPr/>
          <a:lstStyle/>
          <a:p>
            <a:r>
              <a:rPr lang="en-GB" sz="3400" dirty="0"/>
              <a:t>Fáilte/Welcome!</a:t>
            </a:r>
          </a:p>
        </p:txBody>
      </p:sp>
      <p:sp>
        <p:nvSpPr>
          <p:cNvPr id="3" name="Subtitle 2"/>
          <p:cNvSpPr>
            <a:spLocks noGrp="1"/>
          </p:cNvSpPr>
          <p:nvPr>
            <p:ph type="subTitle" idx="1"/>
          </p:nvPr>
        </p:nvSpPr>
        <p:spPr>
          <a:xfrm>
            <a:off x="828675" y="3671826"/>
            <a:ext cx="7500938" cy="979374"/>
          </a:xfrm>
        </p:spPr>
        <p:txBody>
          <a:bodyPr/>
          <a:lstStyle/>
          <a:p>
            <a:r>
              <a:rPr lang="en-GB" sz="2800" dirty="0"/>
              <a:t>PPES Orientation meeting </a:t>
            </a:r>
          </a:p>
          <a:p>
            <a:r>
              <a:rPr lang="en-GB" sz="2800" dirty="0"/>
              <a:t>19 September 2023</a:t>
            </a:r>
          </a:p>
        </p:txBody>
      </p:sp>
      <p:sp>
        <p:nvSpPr>
          <p:cNvPr id="6" name="Text Placeholder 5"/>
          <p:cNvSpPr>
            <a:spLocks noGrp="1"/>
          </p:cNvSpPr>
          <p:nvPr>
            <p:ph type="body" sz="quarter" idx="10"/>
          </p:nvPr>
        </p:nvSpPr>
        <p:spPr>
          <a:xfrm>
            <a:off x="828675" y="5481750"/>
            <a:ext cx="5729780" cy="979374"/>
          </a:xfrm>
        </p:spPr>
        <p:txBody>
          <a:bodyPr/>
          <a:lstStyle/>
          <a:p>
            <a:r>
              <a:rPr lang="en-GB" sz="2800" dirty="0"/>
              <a:t>Prof Elaine Moriarty</a:t>
            </a:r>
          </a:p>
          <a:p>
            <a:pPr lvl="1"/>
            <a:r>
              <a:rPr lang="en-GB" sz="2800" dirty="0"/>
              <a:t>Academic Director PPES programme</a:t>
            </a:r>
          </a:p>
          <a:p>
            <a:pPr lvl="2"/>
            <a:endParaRPr lang="en-GB" dirty="0"/>
          </a:p>
        </p:txBody>
      </p:sp>
    </p:spTree>
    <p:extLst>
      <p:ext uri="{BB962C8B-B14F-4D97-AF65-F5344CB8AC3E}">
        <p14:creationId xmlns:p14="http://schemas.microsoft.com/office/powerpoint/2010/main" val="135473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280248" y="1402080"/>
            <a:ext cx="8583504" cy="3787503"/>
          </a:xfrm>
        </p:spPr>
        <p:txBody>
          <a:bodyPr/>
          <a:lstStyle/>
          <a:p>
            <a:pPr algn="l"/>
            <a:r>
              <a:rPr lang="en-IE" b="0" i="0" dirty="0">
                <a:solidFill>
                  <a:srgbClr val="494949"/>
                </a:solidFill>
                <a:effectLst/>
              </a:rPr>
              <a:t>In Senior Fresh (second) year students take</a:t>
            </a:r>
            <a:r>
              <a:rPr lang="en-IE" b="1" i="0" dirty="0">
                <a:solidFill>
                  <a:srgbClr val="494949"/>
                </a:solidFill>
                <a:effectLst/>
              </a:rPr>
              <a:t> 60 ECTS</a:t>
            </a:r>
            <a:r>
              <a:rPr lang="en-IE" b="0" i="0" dirty="0">
                <a:solidFill>
                  <a:srgbClr val="494949"/>
                </a:solidFill>
                <a:effectLst/>
              </a:rPr>
              <a:t> from two or three of the four subjects: </a:t>
            </a:r>
            <a:endParaRPr lang="en-IE" b="0" dirty="0">
              <a:solidFill>
                <a:srgbClr val="494949"/>
              </a:solidFill>
            </a:endParaRPr>
          </a:p>
          <a:p>
            <a:pPr marL="342900" indent="-342900" algn="just">
              <a:buFont typeface="Arial" panose="020B0604020202020204" pitchFamily="34" charset="0"/>
              <a:buChar char="•"/>
            </a:pPr>
            <a:r>
              <a:rPr lang="en-IE" b="1" i="0" dirty="0">
                <a:solidFill>
                  <a:srgbClr val="494949"/>
                </a:solidFill>
                <a:effectLst/>
              </a:rPr>
              <a:t>20</a:t>
            </a:r>
            <a:r>
              <a:rPr lang="en-IE" b="0" i="0" dirty="0">
                <a:solidFill>
                  <a:srgbClr val="494949"/>
                </a:solidFill>
                <a:effectLst/>
              </a:rPr>
              <a:t> ECTS in Subject 1, </a:t>
            </a:r>
            <a:r>
              <a:rPr lang="en-IE" b="1" i="0" dirty="0">
                <a:solidFill>
                  <a:srgbClr val="494949"/>
                </a:solidFill>
                <a:effectLst/>
              </a:rPr>
              <a:t>20</a:t>
            </a:r>
            <a:r>
              <a:rPr lang="en-IE" b="0" i="0" dirty="0">
                <a:solidFill>
                  <a:srgbClr val="494949"/>
                </a:solidFill>
                <a:effectLst/>
              </a:rPr>
              <a:t> ECTS in Subject 2 and </a:t>
            </a:r>
            <a:r>
              <a:rPr lang="en-IE" b="1" i="0" dirty="0">
                <a:solidFill>
                  <a:srgbClr val="494949"/>
                </a:solidFill>
                <a:effectLst/>
              </a:rPr>
              <a:t>20</a:t>
            </a:r>
            <a:r>
              <a:rPr lang="en-IE" b="0" i="0" dirty="0">
                <a:solidFill>
                  <a:srgbClr val="494949"/>
                </a:solidFill>
                <a:effectLst/>
              </a:rPr>
              <a:t> ECTS in Subject 3, dropping one of the four subjects taken in Junior Fresh year </a:t>
            </a:r>
            <a:r>
              <a:rPr lang="en-IE" b="1" i="0" dirty="0">
                <a:solidFill>
                  <a:srgbClr val="494949"/>
                </a:solidFill>
                <a:effectLst/>
              </a:rPr>
              <a:t>or</a:t>
            </a:r>
            <a:endParaRPr lang="en-IE" b="0" dirty="0">
              <a:solidFill>
                <a:srgbClr val="494949"/>
              </a:solidFill>
            </a:endParaRPr>
          </a:p>
          <a:p>
            <a:pPr marL="342900" indent="-342900" algn="just">
              <a:buFont typeface="Arial" panose="020B0604020202020204" pitchFamily="34" charset="0"/>
              <a:buChar char="•"/>
            </a:pPr>
            <a:r>
              <a:rPr lang="en-IE" b="1" i="0" dirty="0">
                <a:solidFill>
                  <a:srgbClr val="494949"/>
                </a:solidFill>
                <a:effectLst/>
              </a:rPr>
              <a:t>20</a:t>
            </a:r>
            <a:r>
              <a:rPr lang="en-IE" b="0" i="0" dirty="0">
                <a:solidFill>
                  <a:srgbClr val="494949"/>
                </a:solidFill>
                <a:effectLst/>
              </a:rPr>
              <a:t> ECTS in Subject 1, </a:t>
            </a:r>
            <a:r>
              <a:rPr lang="en-IE" b="1" i="0" dirty="0">
                <a:solidFill>
                  <a:srgbClr val="494949"/>
                </a:solidFill>
                <a:effectLst/>
              </a:rPr>
              <a:t>20</a:t>
            </a:r>
            <a:r>
              <a:rPr lang="en-IE" b="0" i="0" dirty="0">
                <a:solidFill>
                  <a:srgbClr val="494949"/>
                </a:solidFill>
                <a:effectLst/>
              </a:rPr>
              <a:t> ECTS in Subject 2, </a:t>
            </a:r>
            <a:r>
              <a:rPr lang="en-IE" b="1" i="0" dirty="0">
                <a:solidFill>
                  <a:srgbClr val="494949"/>
                </a:solidFill>
                <a:effectLst/>
              </a:rPr>
              <a:t>10</a:t>
            </a:r>
            <a:r>
              <a:rPr lang="en-IE" b="0" i="0" dirty="0">
                <a:solidFill>
                  <a:srgbClr val="494949"/>
                </a:solidFill>
                <a:effectLst/>
              </a:rPr>
              <a:t> ECTS from any of the available modules within the programme structure and </a:t>
            </a:r>
            <a:r>
              <a:rPr lang="en-IE" b="1" i="0" dirty="0">
                <a:solidFill>
                  <a:srgbClr val="494949"/>
                </a:solidFill>
                <a:effectLst/>
              </a:rPr>
              <a:t>10 </a:t>
            </a:r>
            <a:r>
              <a:rPr lang="en-IE" b="0" i="0" dirty="0">
                <a:solidFill>
                  <a:srgbClr val="494949"/>
                </a:solidFill>
                <a:effectLst/>
              </a:rPr>
              <a:t>ECTS of Trinity Electives, dropping two of the four subjects taken in Junior Fresh year, </a:t>
            </a:r>
            <a:r>
              <a:rPr lang="en-IE" b="1" i="0" dirty="0">
                <a:solidFill>
                  <a:srgbClr val="494949"/>
                </a:solidFill>
                <a:effectLst/>
              </a:rPr>
              <a:t>or</a:t>
            </a:r>
            <a:endParaRPr lang="en-IE" b="0" dirty="0">
              <a:solidFill>
                <a:srgbClr val="494949"/>
              </a:solidFill>
            </a:endParaRPr>
          </a:p>
          <a:p>
            <a:pPr marL="342900" indent="-342900" algn="just">
              <a:buFont typeface="Arial" panose="020B0604020202020204" pitchFamily="34" charset="0"/>
              <a:buChar char="•"/>
            </a:pPr>
            <a:r>
              <a:rPr lang="en-IE" b="1" i="0" dirty="0">
                <a:solidFill>
                  <a:srgbClr val="494949"/>
                </a:solidFill>
                <a:effectLst/>
              </a:rPr>
              <a:t>40</a:t>
            </a:r>
            <a:r>
              <a:rPr lang="en-IE" b="0" i="0" dirty="0">
                <a:solidFill>
                  <a:srgbClr val="494949"/>
                </a:solidFill>
                <a:effectLst/>
              </a:rPr>
              <a:t> ECTS in Subject 1 and </a:t>
            </a:r>
            <a:r>
              <a:rPr lang="en-IE" b="1" i="0" dirty="0">
                <a:solidFill>
                  <a:srgbClr val="494949"/>
                </a:solidFill>
                <a:effectLst/>
              </a:rPr>
              <a:t>20</a:t>
            </a:r>
            <a:r>
              <a:rPr lang="en-IE" b="0" i="0" dirty="0">
                <a:solidFill>
                  <a:srgbClr val="494949"/>
                </a:solidFill>
                <a:effectLst/>
              </a:rPr>
              <a:t> ECTS in Subject 2, dropping two of the four subjects taken in Junior Fresh year.</a:t>
            </a:r>
          </a:p>
          <a:p>
            <a:pPr marL="342900" indent="-342900" algn="just">
              <a:buFont typeface="Arial" panose="020B0604020202020204" pitchFamily="34" charset="0"/>
              <a:buChar char="•"/>
            </a:pPr>
            <a:r>
              <a:rPr lang="en-IE" b="1" i="0" dirty="0">
                <a:solidFill>
                  <a:srgbClr val="494949"/>
                </a:solidFill>
                <a:effectLst/>
              </a:rPr>
              <a:t>40 </a:t>
            </a:r>
            <a:r>
              <a:rPr lang="en-IE" b="0" i="0" dirty="0">
                <a:solidFill>
                  <a:srgbClr val="494949"/>
                </a:solidFill>
                <a:effectLst/>
              </a:rPr>
              <a:t>ECTS in Subject 1, </a:t>
            </a:r>
            <a:r>
              <a:rPr lang="en-IE" b="1" i="0" dirty="0">
                <a:solidFill>
                  <a:srgbClr val="494949"/>
                </a:solidFill>
                <a:effectLst/>
              </a:rPr>
              <a:t>10</a:t>
            </a:r>
            <a:r>
              <a:rPr lang="en-IE" b="0" i="0" dirty="0">
                <a:solidFill>
                  <a:srgbClr val="494949"/>
                </a:solidFill>
                <a:effectLst/>
              </a:rPr>
              <a:t> ECTS from any of the available modules within the programme structure and </a:t>
            </a:r>
            <a:r>
              <a:rPr lang="en-IE" b="1" i="0" dirty="0">
                <a:solidFill>
                  <a:srgbClr val="494949"/>
                </a:solidFill>
                <a:effectLst/>
              </a:rPr>
              <a:t>10 </a:t>
            </a:r>
            <a:r>
              <a:rPr lang="en-IE" b="0" i="0" dirty="0">
                <a:solidFill>
                  <a:srgbClr val="494949"/>
                </a:solidFill>
                <a:effectLst/>
              </a:rPr>
              <a:t>ECTS of Trinity Electives</a:t>
            </a:r>
          </a:p>
          <a:p>
            <a:pPr algn="just"/>
            <a:r>
              <a:rPr lang="en-IE" b="0" i="0" dirty="0">
                <a:solidFill>
                  <a:srgbClr val="494949"/>
                </a:solidFill>
                <a:effectLst/>
              </a:rPr>
              <a:t>Note: In order to continue with a Single </a:t>
            </a:r>
            <a:r>
              <a:rPr lang="en-IE" b="0" i="0" dirty="0" err="1">
                <a:solidFill>
                  <a:srgbClr val="494949"/>
                </a:solidFill>
                <a:effectLst/>
              </a:rPr>
              <a:t>Honor</a:t>
            </a:r>
            <a:r>
              <a:rPr lang="en-IE" b="0" i="0" dirty="0">
                <a:solidFill>
                  <a:srgbClr val="494949"/>
                </a:solidFill>
                <a:effectLst/>
              </a:rPr>
              <a:t>, students must take </a:t>
            </a:r>
            <a:r>
              <a:rPr lang="en-IE" b="1" i="0" dirty="0">
                <a:solidFill>
                  <a:srgbClr val="494949"/>
                </a:solidFill>
                <a:effectLst/>
              </a:rPr>
              <a:t>40 ECTS</a:t>
            </a:r>
            <a:r>
              <a:rPr lang="en-IE" b="0" i="0" dirty="0">
                <a:solidFill>
                  <a:srgbClr val="494949"/>
                </a:solidFill>
                <a:effectLst/>
              </a:rPr>
              <a:t> in that subject in the Senior Fresh year.</a:t>
            </a:r>
          </a:p>
          <a:p>
            <a:endParaRPr lang="en-IE" b="0" dirty="0"/>
          </a:p>
        </p:txBody>
      </p:sp>
      <p:graphicFrame>
        <p:nvGraphicFramePr>
          <p:cNvPr id="11" name="Diagram 10">
            <a:extLst>
              <a:ext uri="{FF2B5EF4-FFF2-40B4-BE49-F238E27FC236}">
                <a16:creationId xmlns:a16="http://schemas.microsoft.com/office/drawing/2014/main" id="{B5C946AD-8236-BB45-AD83-27712685206B}"/>
              </a:ext>
            </a:extLst>
          </p:cNvPr>
          <p:cNvGraphicFramePr/>
          <p:nvPr/>
        </p:nvGraphicFramePr>
        <p:xfrm>
          <a:off x="280248" y="337351"/>
          <a:ext cx="8583504" cy="120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530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828675" y="1938528"/>
            <a:ext cx="7810828" cy="3251055"/>
          </a:xfrm>
        </p:spPr>
        <p:txBody>
          <a:bodyPr/>
          <a:lstStyle/>
          <a:p>
            <a:r>
              <a:rPr lang="en-US" dirty="0"/>
              <a:t>Be mindful of </a:t>
            </a:r>
          </a:p>
          <a:p>
            <a:pPr marL="342900" indent="-342900">
              <a:buFont typeface="Arial" panose="020B0604020202020204" pitchFamily="34" charset="0"/>
              <a:buChar char="•"/>
            </a:pPr>
            <a:r>
              <a:rPr lang="en-IE" b="0" u="sng" dirty="0"/>
              <a:t>mandatory modules </a:t>
            </a:r>
            <a:r>
              <a:rPr lang="en-IE" b="0" dirty="0"/>
              <a:t>for specific degree pathways (see PPES handbook)</a:t>
            </a:r>
          </a:p>
          <a:p>
            <a:pPr marL="342900" indent="-342900">
              <a:buFont typeface="Arial" panose="020B0604020202020204" pitchFamily="34" charset="0"/>
              <a:buChar char="•"/>
            </a:pPr>
            <a:r>
              <a:rPr lang="en-IE" b="0" u="sng" dirty="0"/>
              <a:t>prerequisites</a:t>
            </a:r>
            <a:r>
              <a:rPr lang="en-IE" b="0" dirty="0"/>
              <a:t> for 3</a:t>
            </a:r>
            <a:r>
              <a:rPr lang="en-IE" b="0" baseline="30000" dirty="0"/>
              <a:t>rd</a:t>
            </a:r>
            <a:r>
              <a:rPr lang="en-IE" b="0" dirty="0"/>
              <a:t>/4</a:t>
            </a:r>
            <a:r>
              <a:rPr lang="en-IE" b="0" baseline="30000" dirty="0"/>
              <a:t>th</a:t>
            </a:r>
            <a:r>
              <a:rPr lang="en-IE" b="0" dirty="0"/>
              <a:t> year subjects (see PPES handbook) and their implications for your pathway opportunities</a:t>
            </a:r>
          </a:p>
          <a:p>
            <a:r>
              <a:rPr lang="en-IE" dirty="0"/>
              <a:t>Study abroad prep</a:t>
            </a:r>
            <a:r>
              <a:rPr lang="en-IE" b="0" dirty="0"/>
              <a:t>: Application process for going abroad in the 3</a:t>
            </a:r>
            <a:r>
              <a:rPr lang="en-IE" b="0" baseline="30000" dirty="0"/>
              <a:t>rd</a:t>
            </a:r>
            <a:r>
              <a:rPr lang="en-IE" b="0" dirty="0"/>
              <a:t> year.</a:t>
            </a:r>
          </a:p>
          <a:p>
            <a:r>
              <a:rPr lang="en-IE" b="0" dirty="0"/>
              <a:t>See PPES Handbook for </a:t>
            </a:r>
            <a:r>
              <a:rPr lang="en-IE" b="0" u="sng" dirty="0"/>
              <a:t>details on pathways, modules and </a:t>
            </a:r>
            <a:r>
              <a:rPr lang="en-IE" b="0" u="sng" dirty="0" err="1"/>
              <a:t>prereqs</a:t>
            </a:r>
            <a:r>
              <a:rPr lang="en-IE" b="0" dirty="0"/>
              <a:t>!</a:t>
            </a:r>
          </a:p>
        </p:txBody>
      </p:sp>
      <p:graphicFrame>
        <p:nvGraphicFramePr>
          <p:cNvPr id="11" name="Diagram 10">
            <a:extLst>
              <a:ext uri="{FF2B5EF4-FFF2-40B4-BE49-F238E27FC236}">
                <a16:creationId xmlns:a16="http://schemas.microsoft.com/office/drawing/2014/main" id="{B5C946AD-8236-BB45-AD83-27712685206B}"/>
              </a:ext>
            </a:extLst>
          </p:cNvPr>
          <p:cNvGraphicFramePr/>
          <p:nvPr/>
        </p:nvGraphicFramePr>
        <p:xfrm>
          <a:off x="280248" y="337351"/>
          <a:ext cx="8583504" cy="120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45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B5C946AD-8236-BB45-AD83-27712685206B}"/>
              </a:ext>
            </a:extLst>
          </p:cNvPr>
          <p:cNvGraphicFramePr/>
          <p:nvPr/>
        </p:nvGraphicFramePr>
        <p:xfrm>
          <a:off x="280248" y="170689"/>
          <a:ext cx="8583504"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390144" y="1499616"/>
            <a:ext cx="8583504" cy="4828032"/>
          </a:xfrm>
        </p:spPr>
        <p:txBody>
          <a:bodyPr/>
          <a:lstStyle/>
          <a:p>
            <a:pPr algn="l"/>
            <a:r>
              <a:rPr lang="en-IE" sz="1800" b="0" i="0" dirty="0">
                <a:solidFill>
                  <a:srgbClr val="494949"/>
                </a:solidFill>
                <a:effectLst/>
              </a:rPr>
              <a:t>In Junior and Senior Sophister year, students can pursue the following:</a:t>
            </a:r>
          </a:p>
          <a:p>
            <a:pPr marL="285750" indent="-285750" algn="l">
              <a:buFont typeface="Arial" panose="020B0604020202020204" pitchFamily="34" charset="0"/>
              <a:buChar char="•"/>
            </a:pPr>
            <a:r>
              <a:rPr lang="en-IE" sz="1800" i="0" dirty="0">
                <a:solidFill>
                  <a:srgbClr val="494949"/>
                </a:solidFill>
                <a:effectLst/>
              </a:rPr>
              <a:t>Single </a:t>
            </a:r>
            <a:r>
              <a:rPr lang="en-IE" sz="1800" i="0" dirty="0" err="1">
                <a:solidFill>
                  <a:srgbClr val="494949"/>
                </a:solidFill>
                <a:effectLst/>
              </a:rPr>
              <a:t>Honor</a:t>
            </a:r>
            <a:r>
              <a:rPr lang="en-IE" sz="1800" i="0" dirty="0">
                <a:solidFill>
                  <a:srgbClr val="494949"/>
                </a:solidFill>
                <a:effectLst/>
              </a:rPr>
              <a:t> </a:t>
            </a:r>
            <a:r>
              <a:rPr lang="en-IE" sz="1800" b="0" i="0" dirty="0">
                <a:solidFill>
                  <a:srgbClr val="494949"/>
                </a:solidFill>
                <a:effectLst/>
              </a:rPr>
              <a:t>in Philosophy; Political Science; Economics; Sociology</a:t>
            </a:r>
          </a:p>
          <a:p>
            <a:pPr marL="285750" indent="-285750" algn="l">
              <a:buFont typeface="Arial" panose="020B0604020202020204" pitchFamily="34" charset="0"/>
              <a:buChar char="•"/>
            </a:pPr>
            <a:r>
              <a:rPr lang="en-IE" sz="1800" i="0" dirty="0">
                <a:solidFill>
                  <a:srgbClr val="494949"/>
                </a:solidFill>
                <a:effectLst/>
              </a:rPr>
              <a:t>Joint </a:t>
            </a:r>
            <a:r>
              <a:rPr lang="en-IE" sz="1800" i="0" dirty="0" err="1">
                <a:solidFill>
                  <a:srgbClr val="494949"/>
                </a:solidFill>
                <a:effectLst/>
              </a:rPr>
              <a:t>Honor</a:t>
            </a:r>
            <a:r>
              <a:rPr lang="en-IE" sz="1800" i="0" dirty="0">
                <a:solidFill>
                  <a:srgbClr val="494949"/>
                </a:solidFill>
                <a:effectLst/>
              </a:rPr>
              <a:t> </a:t>
            </a:r>
            <a:r>
              <a:rPr lang="en-IE" sz="1800" b="0" i="0" dirty="0">
                <a:solidFill>
                  <a:srgbClr val="494949"/>
                </a:solidFill>
                <a:effectLst/>
              </a:rPr>
              <a:t>in Philosophy and Political Science; Philosophy and Economics; Philosophy and Sociology; Political Science and Economics; Political Science and Sociology; Sociology and Economics</a:t>
            </a:r>
          </a:p>
          <a:p>
            <a:pPr marL="285750" indent="-285750" algn="l">
              <a:buFont typeface="Arial" panose="020B0604020202020204" pitchFamily="34" charset="0"/>
              <a:buChar char="•"/>
            </a:pPr>
            <a:r>
              <a:rPr lang="en-IE" sz="1800" i="0" dirty="0">
                <a:solidFill>
                  <a:srgbClr val="494949"/>
                </a:solidFill>
                <a:effectLst/>
              </a:rPr>
              <a:t>Major/Minor </a:t>
            </a:r>
          </a:p>
          <a:p>
            <a:pPr marL="742950" lvl="1" indent="-285750" algn="l">
              <a:buFont typeface="Arial" panose="020B0604020202020204" pitchFamily="34" charset="0"/>
              <a:buChar char="•"/>
            </a:pPr>
            <a:r>
              <a:rPr lang="en-IE" sz="1800" b="0" i="0" dirty="0">
                <a:solidFill>
                  <a:srgbClr val="494949"/>
                </a:solidFill>
                <a:effectLst/>
              </a:rPr>
              <a:t>Major Economics (Minor Philosophy or Minor Political Science or Minor Sociology)</a:t>
            </a:r>
          </a:p>
          <a:p>
            <a:pPr marL="742950" lvl="1" indent="-285750" algn="l">
              <a:buFont typeface="Arial" panose="020B0604020202020204" pitchFamily="34" charset="0"/>
              <a:buChar char="•"/>
            </a:pPr>
            <a:r>
              <a:rPr lang="en-IE" sz="1800" b="0" i="0" dirty="0">
                <a:solidFill>
                  <a:srgbClr val="494949"/>
                </a:solidFill>
                <a:effectLst/>
              </a:rPr>
              <a:t>Major Philosophy (Minor Political Science or Minor Economics or Minor Sociology)</a:t>
            </a:r>
          </a:p>
          <a:p>
            <a:pPr marL="742950" lvl="1" indent="-285750" algn="l">
              <a:buFont typeface="Arial" panose="020B0604020202020204" pitchFamily="34" charset="0"/>
              <a:buChar char="•"/>
            </a:pPr>
            <a:r>
              <a:rPr lang="en-IE" sz="1800" b="0" i="0" dirty="0">
                <a:solidFill>
                  <a:srgbClr val="494949"/>
                </a:solidFill>
                <a:effectLst/>
              </a:rPr>
              <a:t>Major Political Science (Minor Philosophy or Minor Economics or Minor Sociology)</a:t>
            </a:r>
          </a:p>
          <a:p>
            <a:pPr marL="742950" lvl="1" indent="-285750" algn="l">
              <a:buFont typeface="Arial" panose="020B0604020202020204" pitchFamily="34" charset="0"/>
              <a:buChar char="•"/>
            </a:pPr>
            <a:r>
              <a:rPr lang="en-IE" sz="1800" b="0" i="0" dirty="0">
                <a:solidFill>
                  <a:srgbClr val="494949"/>
                </a:solidFill>
                <a:effectLst/>
              </a:rPr>
              <a:t>Major Sociology (Minor Philosophy or Minor Political Science or Minor Economics)</a:t>
            </a:r>
          </a:p>
          <a:p>
            <a:endParaRPr lang="en-US" sz="1400" dirty="0"/>
          </a:p>
        </p:txBody>
      </p:sp>
    </p:spTree>
    <p:extLst>
      <p:ext uri="{BB962C8B-B14F-4D97-AF65-F5344CB8AC3E}">
        <p14:creationId xmlns:p14="http://schemas.microsoft.com/office/powerpoint/2010/main" val="160632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8C26-93CB-B04A-AB12-47214C64F897}"/>
              </a:ext>
            </a:extLst>
          </p:cNvPr>
          <p:cNvSpPr>
            <a:spLocks noGrp="1"/>
          </p:cNvSpPr>
          <p:nvPr>
            <p:ph type="title"/>
          </p:nvPr>
        </p:nvSpPr>
        <p:spPr/>
        <p:txBody>
          <a:bodyPr/>
          <a:lstStyle/>
          <a:p>
            <a:r>
              <a:rPr lang="en-US" dirty="0">
                <a:solidFill>
                  <a:srgbClr val="0E73B9"/>
                </a:solidFill>
              </a:rPr>
              <a:t>Pathway Explore Tool</a:t>
            </a:r>
          </a:p>
        </p:txBody>
      </p:sp>
      <p:sp>
        <p:nvSpPr>
          <p:cNvPr id="4" name="Text Placeholder 3">
            <a:extLst>
              <a:ext uri="{FF2B5EF4-FFF2-40B4-BE49-F238E27FC236}">
                <a16:creationId xmlns:a16="http://schemas.microsoft.com/office/drawing/2014/main" id="{C2BA0488-F8AB-A549-83C6-435BE07DEC91}"/>
              </a:ext>
            </a:extLst>
          </p:cNvPr>
          <p:cNvSpPr>
            <a:spLocks noGrp="1"/>
          </p:cNvSpPr>
          <p:nvPr>
            <p:ph type="body" sz="quarter" idx="11"/>
          </p:nvPr>
        </p:nvSpPr>
        <p:spPr/>
        <p:txBody>
          <a:bodyPr/>
          <a:lstStyle/>
          <a:p>
            <a:r>
              <a:rPr lang="en-US" dirty="0">
                <a:hlinkClick r:id="rId2"/>
              </a:rPr>
              <a:t>https://www.tcd.ie/courses/undergraduate/your-trinity-pathways/</a:t>
            </a:r>
            <a:r>
              <a:rPr lang="en-US" dirty="0"/>
              <a:t> </a:t>
            </a:r>
          </a:p>
        </p:txBody>
      </p:sp>
      <p:pic>
        <p:nvPicPr>
          <p:cNvPr id="5" name="Picture 4">
            <a:extLst>
              <a:ext uri="{FF2B5EF4-FFF2-40B4-BE49-F238E27FC236}">
                <a16:creationId xmlns:a16="http://schemas.microsoft.com/office/drawing/2014/main" id="{13BD837F-0D67-B749-B19D-65C0A02C7802}"/>
              </a:ext>
            </a:extLst>
          </p:cNvPr>
          <p:cNvPicPr>
            <a:picLocks noChangeAspect="1"/>
          </p:cNvPicPr>
          <p:nvPr/>
        </p:nvPicPr>
        <p:blipFill>
          <a:blip r:embed="rId3" cstate="print"/>
          <a:stretch>
            <a:fillRect/>
          </a:stretch>
        </p:blipFill>
        <p:spPr>
          <a:xfrm>
            <a:off x="1271240" y="2159441"/>
            <a:ext cx="6211229" cy="3376228"/>
          </a:xfrm>
          <a:prstGeom prst="rect">
            <a:avLst/>
          </a:prstGeom>
        </p:spPr>
      </p:pic>
      <p:sp>
        <p:nvSpPr>
          <p:cNvPr id="7" name="Right Arrow 6">
            <a:extLst>
              <a:ext uri="{FF2B5EF4-FFF2-40B4-BE49-F238E27FC236}">
                <a16:creationId xmlns:a16="http://schemas.microsoft.com/office/drawing/2014/main" id="{B8859EE0-FE8B-D44F-8B3C-0129E4247B9D}"/>
              </a:ext>
            </a:extLst>
          </p:cNvPr>
          <p:cNvSpPr/>
          <p:nvPr/>
        </p:nvSpPr>
        <p:spPr>
          <a:xfrm rot="10800000">
            <a:off x="5430644" y="4907841"/>
            <a:ext cx="2732049" cy="407103"/>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43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D383-2932-1448-BD67-EA6848EC0987}"/>
              </a:ext>
            </a:extLst>
          </p:cNvPr>
          <p:cNvSpPr>
            <a:spLocks noGrp="1"/>
          </p:cNvSpPr>
          <p:nvPr>
            <p:ph type="title"/>
          </p:nvPr>
        </p:nvSpPr>
        <p:spPr/>
        <p:txBody>
          <a:bodyPr/>
          <a:lstStyle/>
          <a:p>
            <a:r>
              <a:rPr lang="en-IE" dirty="0">
                <a:solidFill>
                  <a:srgbClr val="0E73B9"/>
                </a:solidFill>
              </a:rPr>
              <a:t>The Trinity Experience</a:t>
            </a:r>
            <a:endParaRPr lang="en-US" dirty="0">
              <a:solidFill>
                <a:srgbClr val="0E73B9"/>
              </a:solidFill>
            </a:endParaRPr>
          </a:p>
        </p:txBody>
      </p:sp>
      <p:sp>
        <p:nvSpPr>
          <p:cNvPr id="3" name="Text Placeholder 2">
            <a:extLst>
              <a:ext uri="{FF2B5EF4-FFF2-40B4-BE49-F238E27FC236}">
                <a16:creationId xmlns:a16="http://schemas.microsoft.com/office/drawing/2014/main" id="{DA94B2A8-6CFC-8D49-8B5F-AB95B34845A4}"/>
              </a:ext>
            </a:extLst>
          </p:cNvPr>
          <p:cNvSpPr>
            <a:spLocks noGrp="1"/>
          </p:cNvSpPr>
          <p:nvPr>
            <p:ph type="body" sz="quarter" idx="10"/>
          </p:nvPr>
        </p:nvSpPr>
        <p:spPr/>
        <p:txBody>
          <a:bodyPr/>
          <a:lstStyle/>
          <a:p>
            <a:r>
              <a:rPr lang="en-IE" dirty="0"/>
              <a:t>Wider student life is important, and PPES provides plenty of scope for engagement in a wide range of activities.</a:t>
            </a:r>
          </a:p>
          <a:p>
            <a:r>
              <a:rPr lang="en-IE" sz="1800" b="0" dirty="0"/>
              <a:t>50 sports clubs, 120 societies.</a:t>
            </a:r>
          </a:p>
          <a:p>
            <a:r>
              <a:rPr lang="en-IE" sz="1800" b="0" dirty="0"/>
              <a:t>Some societies seem particularly suited to </a:t>
            </a:r>
            <a:br>
              <a:rPr lang="en-IE" sz="1800" b="0" dirty="0"/>
            </a:br>
            <a:r>
              <a:rPr lang="en-IE" sz="1800" b="0" dirty="0"/>
              <a:t>PPES Students</a:t>
            </a:r>
          </a:p>
          <a:p>
            <a:endParaRPr lang="en-US" dirty="0"/>
          </a:p>
        </p:txBody>
      </p:sp>
      <p:sp>
        <p:nvSpPr>
          <p:cNvPr id="4" name="Text Placeholder 3">
            <a:extLst>
              <a:ext uri="{FF2B5EF4-FFF2-40B4-BE49-F238E27FC236}">
                <a16:creationId xmlns:a16="http://schemas.microsoft.com/office/drawing/2014/main" id="{93780064-1455-834B-A949-FB640789C232}"/>
              </a:ext>
            </a:extLst>
          </p:cNvPr>
          <p:cNvSpPr>
            <a:spLocks noGrp="1"/>
          </p:cNvSpPr>
          <p:nvPr>
            <p:ph type="body" sz="quarter" idx="11"/>
          </p:nvPr>
        </p:nvSpPr>
        <p:spPr/>
        <p:txBody>
          <a:bodyPr/>
          <a:lstStyle/>
          <a:p>
            <a:r>
              <a:rPr lang="en-US" dirty="0">
                <a:hlinkClick r:id="rId3"/>
              </a:rPr>
              <a:t>https://www.tcd.ie/students/clubs-societies/</a:t>
            </a:r>
            <a:r>
              <a:rPr lang="en-US" dirty="0"/>
              <a:t> </a:t>
            </a:r>
          </a:p>
        </p:txBody>
      </p:sp>
      <p:graphicFrame>
        <p:nvGraphicFramePr>
          <p:cNvPr id="5" name="Table 5">
            <a:extLst>
              <a:ext uri="{FF2B5EF4-FFF2-40B4-BE49-F238E27FC236}">
                <a16:creationId xmlns:a16="http://schemas.microsoft.com/office/drawing/2014/main" id="{34A4741A-E19C-8547-BD7F-E379487F058F}"/>
              </a:ext>
            </a:extLst>
          </p:cNvPr>
          <p:cNvGraphicFramePr>
            <a:graphicFrameLocks noGrp="1"/>
          </p:cNvGraphicFramePr>
          <p:nvPr/>
        </p:nvGraphicFramePr>
        <p:xfrm>
          <a:off x="678462" y="4237990"/>
          <a:ext cx="6096000" cy="176276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621852974"/>
                    </a:ext>
                  </a:extLst>
                </a:gridCol>
                <a:gridCol w="1524000">
                  <a:extLst>
                    <a:ext uri="{9D8B030D-6E8A-4147-A177-3AD203B41FA5}">
                      <a16:colId xmlns:a16="http://schemas.microsoft.com/office/drawing/2014/main" val="508347579"/>
                    </a:ext>
                  </a:extLst>
                </a:gridCol>
                <a:gridCol w="1524000">
                  <a:extLst>
                    <a:ext uri="{9D8B030D-6E8A-4147-A177-3AD203B41FA5}">
                      <a16:colId xmlns:a16="http://schemas.microsoft.com/office/drawing/2014/main" val="3063707616"/>
                    </a:ext>
                  </a:extLst>
                </a:gridCol>
                <a:gridCol w="1524000">
                  <a:extLst>
                    <a:ext uri="{9D8B030D-6E8A-4147-A177-3AD203B41FA5}">
                      <a16:colId xmlns:a16="http://schemas.microsoft.com/office/drawing/2014/main" val="771893768"/>
                    </a:ext>
                  </a:extLst>
                </a:gridCol>
              </a:tblGrid>
              <a:tr h="370840">
                <a:tc>
                  <a:txBody>
                    <a:bodyPr/>
                    <a:lstStyle/>
                    <a:p>
                      <a:pPr algn="ctr"/>
                      <a:r>
                        <a:rPr lang="en-US" sz="1100" b="1" dirty="0"/>
                        <a:t>DUBES – Dublin University Business &amp; Economic Society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Political Science Society</a:t>
                      </a:r>
                    </a:p>
                    <a:p>
                      <a:pPr algn="ct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Social Studies Society</a:t>
                      </a:r>
                    </a:p>
                    <a:p>
                      <a:pPr algn="ctr"/>
                      <a:endParaRPr lang="en-US" sz="1100" b="1" dirty="0"/>
                    </a:p>
                  </a:txBody>
                  <a:tcPr/>
                </a:tc>
                <a:tc>
                  <a:txBody>
                    <a:bodyPr/>
                    <a:lstStyle/>
                    <a:p>
                      <a:endParaRPr lang="en-US" sz="1100" b="1"/>
                    </a:p>
                  </a:txBody>
                  <a:tcPr/>
                </a:tc>
                <a:extLst>
                  <a:ext uri="{0D108BD9-81ED-4DB2-BD59-A6C34878D82A}">
                    <a16:rowId xmlns:a16="http://schemas.microsoft.com/office/drawing/2014/main" val="5448229"/>
                  </a:ext>
                </a:extLst>
              </a:tr>
              <a:tr h="370840">
                <a:tc>
                  <a:txBody>
                    <a:bodyPr/>
                    <a:lstStyle/>
                    <a:p>
                      <a:pPr algn="ctr"/>
                      <a:r>
                        <a:rPr lang="en-IE" sz="1100" b="1" dirty="0"/>
                        <a:t>AIESEC</a:t>
                      </a:r>
                      <a:endParaRPr lang="en-US" sz="1100" b="1" dirty="0"/>
                    </a:p>
                  </a:txBody>
                  <a:tcPr/>
                </a:tc>
                <a:tc>
                  <a:txBody>
                    <a:bodyPr/>
                    <a:lstStyle/>
                    <a:p>
                      <a:pPr algn="ctr"/>
                      <a:r>
                        <a:rPr lang="en-IE" sz="1100" b="1" dirty="0"/>
                        <a:t>Foresight</a:t>
                      </a: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Enterprise Trinity</a:t>
                      </a:r>
                    </a:p>
                  </a:txBody>
                  <a:tcPr/>
                </a:tc>
                <a:tc>
                  <a:txBody>
                    <a:bodyPr/>
                    <a:lstStyle/>
                    <a:p>
                      <a:endParaRPr lang="en-US" sz="1100" b="1"/>
                    </a:p>
                  </a:txBody>
                  <a:tcPr/>
                </a:tc>
                <a:extLst>
                  <a:ext uri="{0D108BD9-81ED-4DB2-BD59-A6C34878D82A}">
                    <a16:rowId xmlns:a16="http://schemas.microsoft.com/office/drawing/2014/main" val="1210262869"/>
                  </a:ext>
                </a:extLst>
              </a:tr>
              <a:tr h="370840">
                <a:tc>
                  <a:txBody>
                    <a:bodyPr/>
                    <a:lstStyle/>
                    <a:p>
                      <a:pPr algn="ctr"/>
                      <a:r>
                        <a:rPr lang="en-IE" sz="1100" b="1" dirty="0"/>
                        <a:t>Upstart</a:t>
                      </a: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Mature Students Society</a:t>
                      </a:r>
                    </a:p>
                  </a:txBody>
                  <a:tcPr/>
                </a:tc>
                <a:tc>
                  <a:txBody>
                    <a:bodyPr/>
                    <a:lstStyle/>
                    <a:p>
                      <a:pPr algn="ctr"/>
                      <a:endParaRPr lang="en-US" sz="1100" b="1" dirty="0"/>
                    </a:p>
                  </a:txBody>
                  <a:tcPr/>
                </a:tc>
                <a:tc>
                  <a:txBody>
                    <a:bodyPr/>
                    <a:lstStyle/>
                    <a:p>
                      <a:endParaRPr lang="en-US" sz="1100" b="1"/>
                    </a:p>
                  </a:txBody>
                  <a:tcPr/>
                </a:tc>
                <a:extLst>
                  <a:ext uri="{0D108BD9-81ED-4DB2-BD59-A6C34878D82A}">
                    <a16:rowId xmlns:a16="http://schemas.microsoft.com/office/drawing/2014/main" val="4015809977"/>
                  </a:ext>
                </a:extLst>
              </a:tr>
              <a:tr h="370840">
                <a:tc>
                  <a:txBody>
                    <a:bodyPr/>
                    <a:lstStyle/>
                    <a:p>
                      <a:endParaRPr lang="en-US" sz="1100" b="1"/>
                    </a:p>
                  </a:txBody>
                  <a:tcPr/>
                </a:tc>
                <a:tc>
                  <a:txBody>
                    <a:bodyPr/>
                    <a:lstStyle/>
                    <a:p>
                      <a:endParaRPr lang="en-US" sz="1100" b="1"/>
                    </a:p>
                  </a:txBody>
                  <a:tcPr/>
                </a:tc>
                <a:tc>
                  <a:txBody>
                    <a:bodyPr/>
                    <a:lstStyle/>
                    <a:p>
                      <a:endParaRPr lang="en-US" sz="1100" b="1"/>
                    </a:p>
                  </a:txBody>
                  <a:tcPr/>
                </a:tc>
                <a:tc>
                  <a:txBody>
                    <a:bodyPr/>
                    <a:lstStyle/>
                    <a:p>
                      <a:endParaRPr lang="en-US" sz="1100" b="1" dirty="0"/>
                    </a:p>
                  </a:txBody>
                  <a:tcPr/>
                </a:tc>
                <a:extLst>
                  <a:ext uri="{0D108BD9-81ED-4DB2-BD59-A6C34878D82A}">
                    <a16:rowId xmlns:a16="http://schemas.microsoft.com/office/drawing/2014/main" val="1191124351"/>
                  </a:ext>
                </a:extLst>
              </a:tr>
            </a:tbl>
          </a:graphicData>
        </a:graphic>
      </p:graphicFrame>
      <p:pic>
        <p:nvPicPr>
          <p:cNvPr id="7" name="Picture 2">
            <a:extLst>
              <a:ext uri="{FF2B5EF4-FFF2-40B4-BE49-F238E27FC236}">
                <a16:creationId xmlns:a16="http://schemas.microsoft.com/office/drawing/2014/main" id="{64076ECC-DD54-E949-99F0-3BFE036204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8942" y="3423022"/>
            <a:ext cx="3465059" cy="23077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85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6886-2567-5F44-82AF-B201987849FB}"/>
              </a:ext>
            </a:extLst>
          </p:cNvPr>
          <p:cNvSpPr>
            <a:spLocks noGrp="1"/>
          </p:cNvSpPr>
          <p:nvPr>
            <p:ph type="title"/>
          </p:nvPr>
        </p:nvSpPr>
        <p:spPr/>
        <p:txBody>
          <a:bodyPr/>
          <a:lstStyle/>
          <a:p>
            <a:r>
              <a:rPr lang="en-IE" dirty="0">
                <a:solidFill>
                  <a:srgbClr val="0E73B9"/>
                </a:solidFill>
              </a:rPr>
              <a:t>We are here to help!</a:t>
            </a:r>
            <a:endParaRPr lang="en-US" dirty="0">
              <a:solidFill>
                <a:srgbClr val="0E73B9"/>
              </a:solidFill>
            </a:endParaRPr>
          </a:p>
        </p:txBody>
      </p:sp>
      <p:sp>
        <p:nvSpPr>
          <p:cNvPr id="3" name="Text Placeholder 2">
            <a:extLst>
              <a:ext uri="{FF2B5EF4-FFF2-40B4-BE49-F238E27FC236}">
                <a16:creationId xmlns:a16="http://schemas.microsoft.com/office/drawing/2014/main" id="{329363AA-BDD0-D54F-9D4A-79207B2BCED8}"/>
              </a:ext>
            </a:extLst>
          </p:cNvPr>
          <p:cNvSpPr>
            <a:spLocks noGrp="1"/>
          </p:cNvSpPr>
          <p:nvPr>
            <p:ph type="body" sz="quarter" idx="10"/>
          </p:nvPr>
        </p:nvSpPr>
        <p:spPr/>
        <p:txBody>
          <a:bodyPr/>
          <a:lstStyle/>
          <a:p>
            <a:pPr marL="342900" indent="-342900">
              <a:buFont typeface="Wingdings" pitchFamily="2" charset="2"/>
              <a:buChar char="Ø"/>
            </a:pPr>
            <a:r>
              <a:rPr lang="en-US" sz="1800" b="0" dirty="0"/>
              <a:t>PPES website www.tcd.ie/ppes </a:t>
            </a:r>
          </a:p>
          <a:p>
            <a:pPr marL="342900" indent="-342900">
              <a:buFont typeface="Wingdings" pitchFamily="2" charset="2"/>
              <a:buChar char="Ø"/>
            </a:pPr>
            <a:r>
              <a:rPr lang="en-US" sz="1800" b="0" dirty="0"/>
              <a:t>PPES Handbook</a:t>
            </a:r>
          </a:p>
          <a:p>
            <a:pPr marL="342900" indent="-342900">
              <a:buFont typeface="Wingdings" pitchFamily="2" charset="2"/>
              <a:buChar char="Ø"/>
            </a:pPr>
            <a:r>
              <a:rPr lang="en-US" sz="1800" b="0" dirty="0"/>
              <a:t>PPES Administration and Director</a:t>
            </a:r>
          </a:p>
          <a:p>
            <a:pPr marL="342900" indent="-342900">
              <a:buFont typeface="Wingdings" pitchFamily="2" charset="2"/>
              <a:buChar char="Ø"/>
            </a:pPr>
            <a:r>
              <a:rPr lang="en-US" sz="1800" b="0" dirty="0"/>
              <a:t>Your Module Lecturers </a:t>
            </a:r>
          </a:p>
          <a:p>
            <a:pPr marL="342900" indent="-342900">
              <a:buFont typeface="Wingdings" pitchFamily="2" charset="2"/>
              <a:buChar char="Ø"/>
            </a:pPr>
            <a:r>
              <a:rPr lang="en-US" sz="1800" b="0" dirty="0"/>
              <a:t>Module Teaching Assistants</a:t>
            </a:r>
          </a:p>
          <a:p>
            <a:pPr marL="342900" indent="-342900">
              <a:buFont typeface="Wingdings" pitchFamily="2" charset="2"/>
              <a:buChar char="Ø"/>
            </a:pPr>
            <a:r>
              <a:rPr lang="en-US" sz="1800" b="0" dirty="0"/>
              <a:t>Your College Tutor</a:t>
            </a:r>
          </a:p>
          <a:p>
            <a:pPr marL="342900" indent="-342900">
              <a:buFont typeface="Wingdings" pitchFamily="2" charset="2"/>
              <a:buChar char="Ø"/>
            </a:pPr>
            <a:r>
              <a:rPr lang="en-US" sz="1800" b="0" dirty="0"/>
              <a:t>Student Learning Development</a:t>
            </a:r>
          </a:p>
          <a:p>
            <a:pPr marL="342900" indent="-342900">
              <a:buFont typeface="Wingdings" pitchFamily="2" charset="2"/>
              <a:buChar char="Ø"/>
            </a:pPr>
            <a:r>
              <a:rPr lang="en-US" sz="1800" b="0" dirty="0"/>
              <a:t>Mathematics Help Room</a:t>
            </a:r>
          </a:p>
          <a:p>
            <a:endParaRPr lang="en-US" sz="1800" b="0" dirty="0"/>
          </a:p>
        </p:txBody>
      </p:sp>
      <p:sp>
        <p:nvSpPr>
          <p:cNvPr id="4" name="Text Placeholder 3">
            <a:extLst>
              <a:ext uri="{FF2B5EF4-FFF2-40B4-BE49-F238E27FC236}">
                <a16:creationId xmlns:a16="http://schemas.microsoft.com/office/drawing/2014/main" id="{A711C6D1-3B27-8B46-A050-045570757B17}"/>
              </a:ext>
            </a:extLst>
          </p:cNvPr>
          <p:cNvSpPr>
            <a:spLocks noGrp="1"/>
          </p:cNvSpPr>
          <p:nvPr>
            <p:ph type="body" sz="quarter" idx="11"/>
          </p:nvPr>
        </p:nvSpPr>
        <p:spPr/>
        <p:txBody>
          <a:bodyPr/>
          <a:lstStyle/>
          <a:p>
            <a:endParaRPr lang="en-US"/>
          </a:p>
        </p:txBody>
      </p:sp>
      <p:pic>
        <p:nvPicPr>
          <p:cNvPr id="5" name="Picture 5">
            <a:extLst>
              <a:ext uri="{FF2B5EF4-FFF2-40B4-BE49-F238E27FC236}">
                <a16:creationId xmlns:a16="http://schemas.microsoft.com/office/drawing/2014/main" id="{1732B4E8-3B00-F04D-BA36-592BA0314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5563" y="1964257"/>
            <a:ext cx="2688437" cy="36835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745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4CA0-8DA1-AC4A-824A-2863BDBD793D}"/>
              </a:ext>
            </a:extLst>
          </p:cNvPr>
          <p:cNvSpPr>
            <a:spLocks noGrp="1"/>
          </p:cNvSpPr>
          <p:nvPr>
            <p:ph type="title"/>
          </p:nvPr>
        </p:nvSpPr>
        <p:spPr/>
        <p:txBody>
          <a:bodyPr/>
          <a:lstStyle/>
          <a:p>
            <a:r>
              <a:rPr lang="en-US" dirty="0">
                <a:solidFill>
                  <a:srgbClr val="0E73B9"/>
                </a:solidFill>
              </a:rPr>
              <a:t>Important PPES Rules (1)</a:t>
            </a:r>
          </a:p>
        </p:txBody>
      </p:sp>
      <p:sp>
        <p:nvSpPr>
          <p:cNvPr id="3" name="Text Placeholder 2">
            <a:extLst>
              <a:ext uri="{FF2B5EF4-FFF2-40B4-BE49-F238E27FC236}">
                <a16:creationId xmlns:a16="http://schemas.microsoft.com/office/drawing/2014/main" id="{CB652085-DA47-AB4C-94DC-1645626F7B14}"/>
              </a:ext>
            </a:extLst>
          </p:cNvPr>
          <p:cNvSpPr>
            <a:spLocks noGrp="1"/>
          </p:cNvSpPr>
          <p:nvPr>
            <p:ph type="body" sz="quarter" idx="10"/>
          </p:nvPr>
        </p:nvSpPr>
        <p:spPr/>
        <p:txBody>
          <a:bodyPr/>
          <a:lstStyle/>
          <a:p>
            <a:r>
              <a:rPr lang="en-IE" altLang="en-US" dirty="0"/>
              <a:t>Lectures and tutorials are compulsory!</a:t>
            </a:r>
          </a:p>
          <a:p>
            <a:pPr marL="342900" indent="-342900">
              <a:buFont typeface="Wingdings" pitchFamily="2" charset="2"/>
              <a:buChar char="Ø"/>
            </a:pPr>
            <a:r>
              <a:rPr lang="en-IE" altLang="en-US" b="0" dirty="0">
                <a:solidFill>
                  <a:srgbClr val="0070C0"/>
                </a:solidFill>
              </a:rPr>
              <a:t>Students with significant level of </a:t>
            </a:r>
            <a:r>
              <a:rPr lang="en-IE" altLang="en-US" dirty="0">
                <a:solidFill>
                  <a:srgbClr val="0070C0"/>
                </a:solidFill>
              </a:rPr>
              <a:t>absenteeism</a:t>
            </a:r>
            <a:r>
              <a:rPr lang="en-IE" altLang="en-US" b="0" dirty="0">
                <a:solidFill>
                  <a:srgbClr val="0070C0"/>
                </a:solidFill>
              </a:rPr>
              <a:t> can be deemed non-satisfactory (“NS”) and prevented from sitting final examinations!</a:t>
            </a:r>
            <a:endParaRPr lang="en-US" altLang="en-US" dirty="0"/>
          </a:p>
          <a:p>
            <a:r>
              <a:rPr lang="en-IE" altLang="en-US" dirty="0"/>
              <a:t>Some tests may take place </a:t>
            </a:r>
            <a:r>
              <a:rPr lang="en-IE" altLang="en-US" u="sng" dirty="0"/>
              <a:t>during</a:t>
            </a:r>
            <a:r>
              <a:rPr lang="en-IE" altLang="en-US" dirty="0"/>
              <a:t> Michaelmas and Hilary Terms </a:t>
            </a:r>
            <a:br>
              <a:rPr lang="en-IE" altLang="en-US" dirty="0"/>
            </a:br>
            <a:r>
              <a:rPr lang="en-IE" altLang="en-US" b="0" dirty="0"/>
              <a:t>(e.g. in modules with continuous assessment).</a:t>
            </a:r>
          </a:p>
          <a:p>
            <a:r>
              <a:rPr lang="en-IE" altLang="en-US" b="0" dirty="0"/>
              <a:t>Lecture, test and exam scheduling is done by central College and students are generally informed at the same time as </a:t>
            </a:r>
            <a:r>
              <a:rPr lang="en-IE" altLang="en-US" b="0"/>
              <a:t>academic staff</a:t>
            </a:r>
          </a:p>
        </p:txBody>
      </p:sp>
      <p:sp>
        <p:nvSpPr>
          <p:cNvPr id="4" name="Text Placeholder 3">
            <a:extLst>
              <a:ext uri="{FF2B5EF4-FFF2-40B4-BE49-F238E27FC236}">
                <a16:creationId xmlns:a16="http://schemas.microsoft.com/office/drawing/2014/main" id="{C0C29811-8BBF-7343-BFBB-FC9AB051AAD7}"/>
              </a:ext>
            </a:extLst>
          </p:cNvPr>
          <p:cNvSpPr>
            <a:spLocks noGrp="1"/>
          </p:cNvSpPr>
          <p:nvPr>
            <p:ph type="body" sz="quarter" idx="11"/>
          </p:nvPr>
        </p:nvSpPr>
        <p:spPr/>
        <p:txBody>
          <a:bodyPr/>
          <a:lstStyle/>
          <a:p>
            <a:r>
              <a:rPr lang="en-US" dirty="0"/>
              <a:t>Attend your lectures and tutorials!</a:t>
            </a:r>
          </a:p>
        </p:txBody>
      </p:sp>
    </p:spTree>
    <p:extLst>
      <p:ext uri="{BB962C8B-B14F-4D97-AF65-F5344CB8AC3E}">
        <p14:creationId xmlns:p14="http://schemas.microsoft.com/office/powerpoint/2010/main" val="4161537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PPES Rules (2)</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r>
              <a:rPr lang="en-US" dirty="0"/>
              <a:t>Check your college emails </a:t>
            </a:r>
            <a:r>
              <a:rPr lang="en-US" u="sng" dirty="0"/>
              <a:t>daily</a:t>
            </a:r>
            <a:r>
              <a:rPr lang="en-US" dirty="0"/>
              <a:t>! </a:t>
            </a:r>
          </a:p>
          <a:p>
            <a:r>
              <a:rPr lang="en-US" dirty="0"/>
              <a:t>Only use your </a:t>
            </a:r>
            <a:r>
              <a:rPr lang="en-US" u="sng" dirty="0"/>
              <a:t>official college email address</a:t>
            </a:r>
            <a:r>
              <a:rPr lang="en-US" dirty="0"/>
              <a:t> (…@</a:t>
            </a:r>
            <a:r>
              <a:rPr lang="en-US" dirty="0" err="1"/>
              <a:t>tcd.ie</a:t>
            </a:r>
            <a:r>
              <a:rPr lang="en-US" dirty="0"/>
              <a:t>)</a:t>
            </a:r>
          </a:p>
          <a:p>
            <a:pPr marL="342900" indent="-342900">
              <a:buFont typeface="Wingdings" pitchFamily="2" charset="2"/>
              <a:buChar char="Ø"/>
            </a:pPr>
            <a:r>
              <a:rPr lang="en-US" b="0" dirty="0">
                <a:solidFill>
                  <a:srgbClr val="0E73B9"/>
                </a:solidFill>
              </a:rPr>
              <a:t>You cannot expect response to private email accounts!</a:t>
            </a:r>
          </a:p>
          <a:p>
            <a:r>
              <a:rPr lang="en-US" dirty="0"/>
              <a:t>Be polite and respectful when writing emails to college staff</a:t>
            </a:r>
          </a:p>
          <a:p>
            <a:r>
              <a:rPr lang="en-US" dirty="0"/>
              <a:t>Write </a:t>
            </a:r>
            <a:r>
              <a:rPr lang="en-US" u="sng" dirty="0"/>
              <a:t>concise</a:t>
            </a:r>
            <a:r>
              <a:rPr lang="en-US" dirty="0"/>
              <a:t> emails that state </a:t>
            </a:r>
            <a:r>
              <a:rPr lang="en-US" u="sng" dirty="0"/>
              <a:t>clearly</a:t>
            </a:r>
            <a:r>
              <a:rPr lang="en-US" dirty="0"/>
              <a:t> your concern</a:t>
            </a:r>
          </a:p>
          <a:p>
            <a:pPr marL="342900" indent="-342900">
              <a:buFont typeface="Wingdings" pitchFamily="2" charset="2"/>
              <a:buChar char="Ø"/>
            </a:pPr>
            <a:r>
              <a:rPr lang="en-US" b="0" dirty="0">
                <a:solidFill>
                  <a:srgbClr val="0E73B9"/>
                </a:solidFill>
              </a:rPr>
              <a:t>Always provide your course and student ID in emails!</a:t>
            </a:r>
          </a:p>
          <a:p>
            <a:pPr marL="342900" indent="-342900">
              <a:buFont typeface="Wingdings" pitchFamily="2" charset="2"/>
              <a:buChar char="Ø"/>
            </a:pPr>
            <a:r>
              <a:rPr lang="en-US" b="0" dirty="0">
                <a:solidFill>
                  <a:srgbClr val="0E73B9"/>
                </a:solidFill>
              </a:rPr>
              <a:t>Configure a signature including your course name and student ID.</a:t>
            </a:r>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Keep updated and communicate properly</a:t>
            </a:r>
          </a:p>
        </p:txBody>
      </p:sp>
    </p:spTree>
    <p:extLst>
      <p:ext uri="{BB962C8B-B14F-4D97-AF65-F5344CB8AC3E}">
        <p14:creationId xmlns:p14="http://schemas.microsoft.com/office/powerpoint/2010/main" val="3215750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PPES Rules (3)</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pPr>
              <a:lnSpc>
                <a:spcPct val="80000"/>
              </a:lnSpc>
            </a:pPr>
            <a:r>
              <a:rPr lang="en-IE" altLang="en-US" dirty="0"/>
              <a:t>… you are ill for tests and/or examinations?</a:t>
            </a:r>
          </a:p>
          <a:p>
            <a:pPr marL="342900" indent="-342900">
              <a:lnSpc>
                <a:spcPct val="80000"/>
              </a:lnSpc>
              <a:buFont typeface="Wingdings" pitchFamily="2" charset="2"/>
              <a:buChar char="Ø"/>
            </a:pPr>
            <a:r>
              <a:rPr lang="en-IE" altLang="en-US" b="0" dirty="0">
                <a:solidFill>
                  <a:srgbClr val="0E73B9"/>
                </a:solidFill>
              </a:rPr>
              <a:t>Absences are excused only with a </a:t>
            </a:r>
            <a:r>
              <a:rPr lang="en-IE" altLang="en-US" b="0" u="sng" dirty="0">
                <a:solidFill>
                  <a:srgbClr val="0E73B9"/>
                </a:solidFill>
              </a:rPr>
              <a:t>medical certificate </a:t>
            </a:r>
            <a:r>
              <a:rPr lang="en-IE" altLang="en-US" b="0" dirty="0">
                <a:solidFill>
                  <a:srgbClr val="0E73B9"/>
                </a:solidFill>
              </a:rPr>
              <a:t>or equivalent (communicate with/via your </a:t>
            </a:r>
            <a:r>
              <a:rPr lang="en-IE" altLang="en-US" b="0" u="sng" dirty="0">
                <a:solidFill>
                  <a:srgbClr val="0E73B9"/>
                </a:solidFill>
              </a:rPr>
              <a:t>College Tutor</a:t>
            </a:r>
            <a:r>
              <a:rPr lang="en-IE" altLang="en-US" b="0" dirty="0">
                <a:solidFill>
                  <a:srgbClr val="0E73B9"/>
                </a:solidFill>
              </a:rPr>
              <a:t>), need to do this immediately. </a:t>
            </a:r>
          </a:p>
          <a:p>
            <a:pPr marL="342900" indent="-342900">
              <a:lnSpc>
                <a:spcPct val="80000"/>
              </a:lnSpc>
              <a:buFont typeface="Wingdings" pitchFamily="2" charset="2"/>
              <a:buChar char="Ø"/>
            </a:pPr>
            <a:r>
              <a:rPr lang="en-IE" altLang="en-US" b="0" dirty="0">
                <a:solidFill>
                  <a:srgbClr val="0E73B9"/>
                </a:solidFill>
              </a:rPr>
              <a:t>Absence is not the same as getting zero. If you fail to turn up to an exam you need to explain it formally to the college through your tutor. </a:t>
            </a:r>
          </a:p>
          <a:p>
            <a:pPr marL="342900" indent="-342900">
              <a:lnSpc>
                <a:spcPct val="80000"/>
              </a:lnSpc>
              <a:buFont typeface="Wingdings" pitchFamily="2" charset="2"/>
              <a:buChar char="Ø"/>
            </a:pPr>
            <a:r>
              <a:rPr lang="en-IE" altLang="en-US" b="0" dirty="0">
                <a:solidFill>
                  <a:srgbClr val="0E73B9"/>
                </a:solidFill>
              </a:rPr>
              <a:t>The assumption is that if you sit an exam then you were healthy. Typically it is not possible to claim illness after an exam.</a:t>
            </a:r>
          </a:p>
          <a:p>
            <a:pPr marL="342900" indent="-342900">
              <a:lnSpc>
                <a:spcPct val="80000"/>
              </a:lnSpc>
              <a:buFont typeface="Wingdings" pitchFamily="2" charset="2"/>
              <a:buChar char="Ø"/>
            </a:pPr>
            <a:endParaRPr lang="en-IE" altLang="en-US" dirty="0"/>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What to do if …</a:t>
            </a:r>
          </a:p>
        </p:txBody>
      </p:sp>
    </p:spTree>
    <p:extLst>
      <p:ext uri="{BB962C8B-B14F-4D97-AF65-F5344CB8AC3E}">
        <p14:creationId xmlns:p14="http://schemas.microsoft.com/office/powerpoint/2010/main" val="106853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PPES Rules (4)</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pPr>
              <a:lnSpc>
                <a:spcPct val="80000"/>
              </a:lnSpc>
            </a:pPr>
            <a:r>
              <a:rPr lang="en-IE" altLang="en-US" dirty="0"/>
              <a:t>… you are unable to submit an assignment on schedule?</a:t>
            </a:r>
          </a:p>
          <a:p>
            <a:pPr marL="342900" indent="-342900">
              <a:lnSpc>
                <a:spcPct val="80000"/>
              </a:lnSpc>
              <a:buFont typeface="Wingdings" pitchFamily="2" charset="2"/>
              <a:buChar char="Ø"/>
            </a:pPr>
            <a:r>
              <a:rPr lang="en-IE" altLang="en-US" b="0" dirty="0">
                <a:solidFill>
                  <a:srgbClr val="0E73B9"/>
                </a:solidFill>
              </a:rPr>
              <a:t>Contact your tutor and the lecturer concerned, preferably before the deadline.</a:t>
            </a:r>
          </a:p>
          <a:p>
            <a:pPr>
              <a:lnSpc>
                <a:spcPct val="80000"/>
              </a:lnSpc>
            </a:pPr>
            <a:endParaRPr lang="en-IE" altLang="en-US" dirty="0"/>
          </a:p>
          <a:p>
            <a:pPr>
              <a:lnSpc>
                <a:spcPct val="80000"/>
              </a:lnSpc>
            </a:pPr>
            <a:r>
              <a:rPr lang="en-IE" altLang="en-US" dirty="0"/>
              <a:t>… you are unable to attend a mandatory class?</a:t>
            </a:r>
          </a:p>
          <a:p>
            <a:pPr marL="342900" indent="-342900">
              <a:lnSpc>
                <a:spcPct val="80000"/>
              </a:lnSpc>
              <a:buFont typeface="Wingdings" pitchFamily="2" charset="2"/>
              <a:buChar char="Ø"/>
            </a:pPr>
            <a:r>
              <a:rPr lang="en-IE" altLang="en-US" b="0" dirty="0">
                <a:solidFill>
                  <a:srgbClr val="0E73B9"/>
                </a:solidFill>
              </a:rPr>
              <a:t>Contact your tutor and the lecturer concerned, preferably before the class is taking place.</a:t>
            </a:r>
          </a:p>
          <a:p>
            <a:pPr>
              <a:lnSpc>
                <a:spcPct val="80000"/>
              </a:lnSpc>
            </a:pPr>
            <a:endParaRPr lang="en-IE" altLang="en-US" dirty="0"/>
          </a:p>
          <a:p>
            <a:pPr>
              <a:lnSpc>
                <a:spcPct val="80000"/>
              </a:lnSpc>
            </a:pPr>
            <a:endParaRPr lang="en-IE" altLang="en-US" dirty="0"/>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What to do if …</a:t>
            </a:r>
          </a:p>
        </p:txBody>
      </p:sp>
    </p:spTree>
    <p:extLst>
      <p:ext uri="{BB962C8B-B14F-4D97-AF65-F5344CB8AC3E}">
        <p14:creationId xmlns:p14="http://schemas.microsoft.com/office/powerpoint/2010/main" val="140559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5FA355-8061-8643-8C50-24BA92BFAA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939" y="2788159"/>
            <a:ext cx="4539004" cy="2593717"/>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new square">
            <a:extLst>
              <a:ext uri="{FF2B5EF4-FFF2-40B4-BE49-F238E27FC236}">
                <a16:creationId xmlns:a16="http://schemas.microsoft.com/office/drawing/2014/main" id="{DDB3AA8F-23FD-3B40-BB11-DDB29BFE0594}"/>
              </a:ext>
            </a:extLst>
          </p:cNvPr>
          <p:cNvPicPr>
            <a:picLocks noChangeAspect="1" noChangeArrowheads="1"/>
          </p:cNvPicPr>
          <p:nvPr/>
        </p:nvPicPr>
        <p:blipFill>
          <a:blip r:embed="rId4" cstate="print">
            <a:lum bright="-6000" contrast="30000"/>
          </a:blip>
          <a:srcRect/>
          <a:stretch>
            <a:fillRect/>
          </a:stretch>
        </p:blipFill>
        <p:spPr bwMode="auto">
          <a:xfrm>
            <a:off x="244383" y="2195144"/>
            <a:ext cx="2686050" cy="1458162"/>
          </a:xfrm>
          <a:prstGeom prst="rect">
            <a:avLst/>
          </a:prstGeom>
          <a:noFill/>
          <a:ln w="9525">
            <a:noFill/>
            <a:miter lim="800000"/>
            <a:headEnd/>
            <a:tailEnd/>
          </a:ln>
        </p:spPr>
      </p:pic>
      <p:pic>
        <p:nvPicPr>
          <p:cNvPr id="7" name="Picture 4" descr="long room">
            <a:extLst>
              <a:ext uri="{FF2B5EF4-FFF2-40B4-BE49-F238E27FC236}">
                <a16:creationId xmlns:a16="http://schemas.microsoft.com/office/drawing/2014/main" id="{0BE32902-9812-A94D-ADAC-FF6BF9788930}"/>
              </a:ext>
            </a:extLst>
          </p:cNvPr>
          <p:cNvPicPr>
            <a:picLocks noChangeAspect="1" noChangeArrowheads="1"/>
          </p:cNvPicPr>
          <p:nvPr/>
        </p:nvPicPr>
        <p:blipFill>
          <a:blip r:embed="rId5" cstate="print"/>
          <a:srcRect/>
          <a:stretch>
            <a:fillRect/>
          </a:stretch>
        </p:blipFill>
        <p:spPr bwMode="auto">
          <a:xfrm>
            <a:off x="244383" y="4079722"/>
            <a:ext cx="2686050" cy="1476591"/>
          </a:xfrm>
          <a:prstGeom prst="rect">
            <a:avLst/>
          </a:prstGeom>
          <a:noFill/>
          <a:ln w="9525">
            <a:noFill/>
            <a:miter lim="800000"/>
            <a:headEnd/>
            <a:tailEnd/>
          </a:ln>
        </p:spPr>
      </p:pic>
      <p:pic>
        <p:nvPicPr>
          <p:cNvPr id="9" name="Picture 3" descr="m98">
            <a:extLst>
              <a:ext uri="{FF2B5EF4-FFF2-40B4-BE49-F238E27FC236}">
                <a16:creationId xmlns:a16="http://schemas.microsoft.com/office/drawing/2014/main" id="{3FB41656-10D2-224E-A3C7-7D72B63D3B99}"/>
              </a:ext>
            </a:extLst>
          </p:cNvPr>
          <p:cNvPicPr>
            <a:picLocks noChangeAspect="1" noChangeArrowheads="1"/>
          </p:cNvPicPr>
          <p:nvPr/>
        </p:nvPicPr>
        <p:blipFill>
          <a:blip r:embed="rId6" cstate="print"/>
          <a:srcRect/>
          <a:stretch>
            <a:fillRect/>
          </a:stretch>
        </p:blipFill>
        <p:spPr bwMode="auto">
          <a:xfrm>
            <a:off x="6296264" y="2141465"/>
            <a:ext cx="2681288" cy="1650281"/>
          </a:xfrm>
          <a:prstGeom prst="rect">
            <a:avLst/>
          </a:prstGeom>
          <a:noFill/>
          <a:ln w="9525">
            <a:noFill/>
            <a:miter lim="800000"/>
            <a:headEnd/>
            <a:tailEnd/>
          </a:ln>
        </p:spPr>
      </p:pic>
      <p:sp>
        <p:nvSpPr>
          <p:cNvPr id="12" name="Title 11">
            <a:extLst>
              <a:ext uri="{FF2B5EF4-FFF2-40B4-BE49-F238E27FC236}">
                <a16:creationId xmlns:a16="http://schemas.microsoft.com/office/drawing/2014/main" id="{49AAF625-29F1-244C-BAD7-23955C30803E}"/>
              </a:ext>
            </a:extLst>
          </p:cNvPr>
          <p:cNvSpPr>
            <a:spLocks noGrp="1"/>
          </p:cNvSpPr>
          <p:nvPr>
            <p:ph type="title"/>
          </p:nvPr>
        </p:nvSpPr>
        <p:spPr/>
        <p:txBody>
          <a:bodyPr/>
          <a:lstStyle/>
          <a:p>
            <a:r>
              <a:rPr lang="en-US" sz="3200" b="0" dirty="0">
                <a:solidFill>
                  <a:srgbClr val="0E73B9"/>
                </a:solidFill>
              </a:rPr>
              <a:t>Trinity College… Founded in 1592</a:t>
            </a:r>
          </a:p>
        </p:txBody>
      </p:sp>
      <p:sp>
        <p:nvSpPr>
          <p:cNvPr id="14" name="Text Placeholder 13">
            <a:extLst>
              <a:ext uri="{FF2B5EF4-FFF2-40B4-BE49-F238E27FC236}">
                <a16:creationId xmlns:a16="http://schemas.microsoft.com/office/drawing/2014/main" id="{95BB5FC8-9F64-DC43-B2B2-88C3DF9513BF}"/>
              </a:ext>
            </a:extLst>
          </p:cNvPr>
          <p:cNvSpPr>
            <a:spLocks noGrp="1"/>
          </p:cNvSpPr>
          <p:nvPr>
            <p:ph type="body" sz="quarter" idx="11"/>
          </p:nvPr>
        </p:nvSpPr>
        <p:spPr>
          <a:xfrm>
            <a:off x="828675" y="1543056"/>
            <a:ext cx="7500938" cy="421200"/>
          </a:xfrm>
        </p:spPr>
        <p:txBody>
          <a:bodyPr/>
          <a:lstStyle/>
          <a:p>
            <a:r>
              <a:rPr lang="en-GB" dirty="0">
                <a:solidFill>
                  <a:srgbClr val="0E73B9"/>
                </a:solidFill>
              </a:rPr>
              <a:t>A University of Global Consequence</a:t>
            </a:r>
          </a:p>
          <a:p>
            <a:endParaRPr lang="en-US" dirty="0"/>
          </a:p>
        </p:txBody>
      </p:sp>
      <p:sp>
        <p:nvSpPr>
          <p:cNvPr id="15" name="Rectangle 14">
            <a:extLst>
              <a:ext uri="{FF2B5EF4-FFF2-40B4-BE49-F238E27FC236}">
                <a16:creationId xmlns:a16="http://schemas.microsoft.com/office/drawing/2014/main" id="{D9E57C0D-B7AD-5149-B2E1-6CE77E23FAEE}"/>
              </a:ext>
            </a:extLst>
          </p:cNvPr>
          <p:cNvSpPr/>
          <p:nvPr/>
        </p:nvSpPr>
        <p:spPr>
          <a:xfrm>
            <a:off x="4846320" y="4496688"/>
            <a:ext cx="4297680" cy="1476591"/>
          </a:xfrm>
          <a:prstGeom prst="rect">
            <a:avLst/>
          </a:prstGeom>
          <a:solidFill>
            <a:srgbClr val="0E73B9"/>
          </a:solidFill>
          <a:ln w="3175">
            <a:solidFill>
              <a:srgbClr val="3E6DB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Leading Irish Research University</a:t>
            </a:r>
          </a:p>
          <a:p>
            <a:r>
              <a:rPr lang="en-US" dirty="0"/>
              <a:t>Global Recognition </a:t>
            </a:r>
          </a:p>
          <a:p>
            <a:r>
              <a:rPr lang="en-US" dirty="0"/>
              <a:t>Ranked 1</a:t>
            </a:r>
            <a:r>
              <a:rPr lang="en-US" baseline="30000" dirty="0"/>
              <a:t>st</a:t>
            </a:r>
            <a:r>
              <a:rPr lang="en-US" dirty="0"/>
              <a:t> in Ireland and 101st in the World </a:t>
            </a:r>
            <a:br>
              <a:rPr lang="en-US" dirty="0"/>
            </a:br>
            <a:r>
              <a:rPr lang="en-US" dirty="0"/>
              <a:t>(QS World University Ranking)</a:t>
            </a:r>
          </a:p>
        </p:txBody>
      </p:sp>
    </p:spTree>
    <p:extLst>
      <p:ext uri="{BB962C8B-B14F-4D97-AF65-F5344CB8AC3E}">
        <p14:creationId xmlns:p14="http://schemas.microsoft.com/office/powerpoint/2010/main" val="394656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42D6-4AD1-1749-8960-513AB5842A10}"/>
              </a:ext>
            </a:extLst>
          </p:cNvPr>
          <p:cNvSpPr>
            <a:spLocks noGrp="1"/>
          </p:cNvSpPr>
          <p:nvPr>
            <p:ph type="title"/>
          </p:nvPr>
        </p:nvSpPr>
        <p:spPr/>
        <p:txBody>
          <a:bodyPr/>
          <a:lstStyle/>
          <a:p>
            <a:r>
              <a:rPr lang="en-US" dirty="0">
                <a:solidFill>
                  <a:srgbClr val="0E73B9"/>
                </a:solidFill>
              </a:rPr>
              <a:t>Next week</a:t>
            </a:r>
          </a:p>
        </p:txBody>
      </p:sp>
      <p:sp>
        <p:nvSpPr>
          <p:cNvPr id="3" name="Text Placeholder 2">
            <a:extLst>
              <a:ext uri="{FF2B5EF4-FFF2-40B4-BE49-F238E27FC236}">
                <a16:creationId xmlns:a16="http://schemas.microsoft.com/office/drawing/2014/main" id="{0AB1A4E6-D13C-2E46-945E-5C273AE19696}"/>
              </a:ext>
            </a:extLst>
          </p:cNvPr>
          <p:cNvSpPr>
            <a:spLocks noGrp="1"/>
          </p:cNvSpPr>
          <p:nvPr>
            <p:ph type="body" sz="quarter" idx="10"/>
          </p:nvPr>
        </p:nvSpPr>
        <p:spPr>
          <a:xfrm>
            <a:off x="583174" y="2059081"/>
            <a:ext cx="7991940" cy="3030141"/>
          </a:xfrm>
        </p:spPr>
        <p:txBody>
          <a:bodyPr/>
          <a:lstStyle/>
          <a:p>
            <a:pPr marL="342900" indent="-342900">
              <a:buFont typeface="Wingdings" pitchFamily="2" charset="2"/>
              <a:buChar char="Ø"/>
            </a:pPr>
            <a:r>
              <a:rPr lang="en-GB" altLang="en-US" b="0" dirty="0"/>
              <a:t>Two hours of lectures in each of the modules.</a:t>
            </a:r>
          </a:p>
          <a:p>
            <a:pPr marL="342900" indent="-342900">
              <a:buFont typeface="Wingdings" pitchFamily="2" charset="2"/>
              <a:buChar char="Ø"/>
            </a:pPr>
            <a:r>
              <a:rPr lang="en-GB" altLang="en-US" b="0" dirty="0"/>
              <a:t>In the first lecture the requirements and rules of the module will be explained, so make sure you attend.</a:t>
            </a:r>
          </a:p>
          <a:p>
            <a:pPr marL="342900" indent="-342900">
              <a:buFont typeface="Wingdings" pitchFamily="2" charset="2"/>
              <a:buChar char="Ø"/>
            </a:pPr>
            <a:r>
              <a:rPr lang="en-GB" altLang="en-US" b="0" dirty="0"/>
              <a:t>Usually, no seminars or tutorials in week 1 (but check module descriptions)</a:t>
            </a:r>
          </a:p>
          <a:p>
            <a:pPr marL="660400" lvl="1" indent="-342900">
              <a:buFont typeface="Wingdings" pitchFamily="2" charset="2"/>
              <a:buChar char="Ø"/>
            </a:pPr>
            <a:r>
              <a:rPr lang="en-GB" altLang="en-US" dirty="0"/>
              <a:t>Seminar/tutorial groups assigned via SITS. </a:t>
            </a:r>
          </a:p>
          <a:p>
            <a:pPr marL="660400" lvl="1" indent="-342900">
              <a:buFont typeface="Wingdings" pitchFamily="2" charset="2"/>
              <a:buChar char="Ø"/>
            </a:pPr>
            <a:r>
              <a:rPr lang="en-GB" altLang="en-US" dirty="0"/>
              <a:t>Only in </a:t>
            </a:r>
            <a:r>
              <a:rPr lang="en-GB" altLang="en-US" u="sng" dirty="0"/>
              <a:t>exceptional</a:t>
            </a:r>
            <a:r>
              <a:rPr lang="en-GB" altLang="en-US" dirty="0"/>
              <a:t> cases, you can request a change of tutorial group by contacting the relevant departmental office (not the Course Office).</a:t>
            </a:r>
            <a:endParaRPr lang="en-GB" altLang="en-US" b="0" dirty="0"/>
          </a:p>
          <a:p>
            <a:pPr marL="342900" indent="-342900">
              <a:buFont typeface="Wingdings" pitchFamily="2" charset="2"/>
              <a:buChar char="Ø"/>
            </a:pPr>
            <a:endParaRPr lang="en-GB" altLang="en-US" b="0" dirty="0"/>
          </a:p>
          <a:p>
            <a:pPr marL="342900" indent="-342900">
              <a:buFont typeface="Wingdings" pitchFamily="2" charset="2"/>
              <a:buChar char="Ø"/>
            </a:pPr>
            <a:endParaRPr lang="en-GB" altLang="en-US" b="0" dirty="0"/>
          </a:p>
          <a:p>
            <a:pPr marL="342900" indent="-342900">
              <a:buFont typeface="Wingdings" pitchFamily="2" charset="2"/>
              <a:buChar char="Ø"/>
            </a:pPr>
            <a:endParaRPr lang="en-US" b="0" dirty="0"/>
          </a:p>
        </p:txBody>
      </p:sp>
      <p:sp>
        <p:nvSpPr>
          <p:cNvPr id="4" name="Text Placeholder 3">
            <a:extLst>
              <a:ext uri="{FF2B5EF4-FFF2-40B4-BE49-F238E27FC236}">
                <a16:creationId xmlns:a16="http://schemas.microsoft.com/office/drawing/2014/main" id="{6872184F-C597-C146-8CBD-8C5D74AF247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2876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E6DC-0605-6340-9ABD-695605E8EE26}"/>
              </a:ext>
            </a:extLst>
          </p:cNvPr>
          <p:cNvSpPr>
            <a:spLocks noGrp="1"/>
          </p:cNvSpPr>
          <p:nvPr>
            <p:ph type="title"/>
          </p:nvPr>
        </p:nvSpPr>
        <p:spPr/>
        <p:txBody>
          <a:bodyPr/>
          <a:lstStyle/>
          <a:p>
            <a:r>
              <a:rPr lang="en-US" dirty="0">
                <a:solidFill>
                  <a:srgbClr val="0E73B9"/>
                </a:solidFill>
              </a:rPr>
              <a:t>Next steps</a:t>
            </a:r>
          </a:p>
        </p:txBody>
      </p:sp>
      <p:sp>
        <p:nvSpPr>
          <p:cNvPr id="3" name="Text Placeholder 2">
            <a:extLst>
              <a:ext uri="{FF2B5EF4-FFF2-40B4-BE49-F238E27FC236}">
                <a16:creationId xmlns:a16="http://schemas.microsoft.com/office/drawing/2014/main" id="{8A8A1D06-05BB-EB42-8475-A20E36E84A8D}"/>
              </a:ext>
            </a:extLst>
          </p:cNvPr>
          <p:cNvSpPr>
            <a:spLocks noGrp="1"/>
          </p:cNvSpPr>
          <p:nvPr>
            <p:ph type="body" sz="quarter" idx="10"/>
          </p:nvPr>
        </p:nvSpPr>
        <p:spPr/>
        <p:txBody>
          <a:bodyPr/>
          <a:lstStyle/>
          <a:p>
            <a:pPr marL="342900" indent="-342900" eaLnBrk="0" hangingPunct="0">
              <a:spcBef>
                <a:spcPct val="50000"/>
              </a:spcBef>
              <a:buFont typeface="Arial"/>
              <a:buChar char="•"/>
            </a:pPr>
            <a:r>
              <a:rPr lang="en-GB" altLang="en-US" b="0" dirty="0"/>
              <a:t>Check your </a:t>
            </a:r>
            <a:r>
              <a:rPr lang="en-GB" altLang="en-US" dirty="0">
                <a:solidFill>
                  <a:srgbClr val="3E6DB2"/>
                </a:solidFill>
              </a:rPr>
              <a:t>college</a:t>
            </a:r>
            <a:r>
              <a:rPr lang="en-GB" altLang="en-US" b="0" dirty="0"/>
              <a:t> </a:t>
            </a:r>
            <a:r>
              <a:rPr lang="en-GB" altLang="en-US" dirty="0">
                <a:solidFill>
                  <a:srgbClr val="0E73B9"/>
                </a:solidFill>
              </a:rPr>
              <a:t>email regularly</a:t>
            </a:r>
            <a:r>
              <a:rPr lang="en-GB" altLang="en-US" b="0" dirty="0"/>
              <a:t> (communication from the  Course Office will be via your TCD email address only).</a:t>
            </a:r>
          </a:p>
          <a:p>
            <a:pPr marL="342900" indent="-342900" eaLnBrk="0" hangingPunct="0">
              <a:spcBef>
                <a:spcPct val="50000"/>
              </a:spcBef>
              <a:buFont typeface="Arial"/>
              <a:buChar char="•"/>
            </a:pPr>
            <a:r>
              <a:rPr lang="en-GB" altLang="en-US" b="0" dirty="0"/>
              <a:t>Maintain </a:t>
            </a:r>
            <a:r>
              <a:rPr lang="en-GB" altLang="en-US" dirty="0">
                <a:solidFill>
                  <a:srgbClr val="0E73B9"/>
                </a:solidFill>
              </a:rPr>
              <a:t>steady progress </a:t>
            </a:r>
            <a:r>
              <a:rPr lang="en-GB" altLang="en-US" b="0" dirty="0"/>
              <a:t>with your modules.</a:t>
            </a:r>
          </a:p>
          <a:p>
            <a:pPr marL="342900" indent="-342900" eaLnBrk="0" hangingPunct="0">
              <a:spcBef>
                <a:spcPct val="50000"/>
              </a:spcBef>
              <a:buFont typeface="Arial"/>
              <a:buChar char="•"/>
            </a:pPr>
            <a:r>
              <a:rPr lang="en-GB" altLang="en-US" b="0" dirty="0"/>
              <a:t>Get in contact with your </a:t>
            </a:r>
            <a:r>
              <a:rPr lang="en-GB" altLang="en-US" dirty="0">
                <a:solidFill>
                  <a:srgbClr val="0E73B9"/>
                </a:solidFill>
              </a:rPr>
              <a:t>College Tutor</a:t>
            </a:r>
            <a:r>
              <a:rPr lang="en-GB" altLang="en-US" b="0" dirty="0"/>
              <a:t>.</a:t>
            </a:r>
          </a:p>
          <a:p>
            <a:pPr marL="342900" indent="-342900" eaLnBrk="0" hangingPunct="0">
              <a:spcBef>
                <a:spcPct val="50000"/>
              </a:spcBef>
              <a:buFont typeface="Arial"/>
              <a:buChar char="•"/>
            </a:pPr>
            <a:r>
              <a:rPr lang="en-GB" altLang="en-US" b="0" dirty="0"/>
              <a:t>Get in contact with </a:t>
            </a:r>
            <a:r>
              <a:rPr lang="en-GB" altLang="en-US" dirty="0">
                <a:solidFill>
                  <a:srgbClr val="0E73B9"/>
                </a:solidFill>
              </a:rPr>
              <a:t>Student 2 Student (S2S)</a:t>
            </a:r>
            <a:r>
              <a:rPr lang="en-GB" altLang="en-US" b="0" dirty="0"/>
              <a:t>.</a:t>
            </a:r>
          </a:p>
          <a:p>
            <a:pPr marL="342900" indent="-342900" eaLnBrk="0" hangingPunct="0">
              <a:spcBef>
                <a:spcPct val="50000"/>
              </a:spcBef>
              <a:buFont typeface="Arial"/>
              <a:buChar char="•"/>
            </a:pPr>
            <a:r>
              <a:rPr lang="en-GB" altLang="en-US" b="0" dirty="0"/>
              <a:t>Get to know your </a:t>
            </a:r>
            <a:r>
              <a:rPr lang="en-GB" altLang="en-US" dirty="0">
                <a:solidFill>
                  <a:srgbClr val="0E73B9"/>
                </a:solidFill>
              </a:rPr>
              <a:t>classmates</a:t>
            </a:r>
            <a:r>
              <a:rPr lang="en-GB" altLang="en-US" b="0" dirty="0"/>
              <a:t>. </a:t>
            </a:r>
            <a:br>
              <a:rPr lang="en-GB" altLang="en-US" b="0" dirty="0"/>
            </a:br>
            <a:r>
              <a:rPr lang="en-GB" altLang="en-US" b="0" dirty="0"/>
              <a:t>Be inclusive and have different friends. </a:t>
            </a:r>
            <a:endParaRPr lang="en-US" b="0" dirty="0"/>
          </a:p>
        </p:txBody>
      </p:sp>
      <p:sp>
        <p:nvSpPr>
          <p:cNvPr id="4" name="Text Placeholder 3">
            <a:extLst>
              <a:ext uri="{FF2B5EF4-FFF2-40B4-BE49-F238E27FC236}">
                <a16:creationId xmlns:a16="http://schemas.microsoft.com/office/drawing/2014/main" id="{57DA534F-4B80-3447-A32C-FB31D86EB60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2007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372-8146-604F-9B03-8053DC34024B}"/>
              </a:ext>
            </a:extLst>
          </p:cNvPr>
          <p:cNvSpPr>
            <a:spLocks noGrp="1"/>
          </p:cNvSpPr>
          <p:nvPr>
            <p:ph type="title"/>
          </p:nvPr>
        </p:nvSpPr>
        <p:spPr/>
        <p:txBody>
          <a:bodyPr/>
          <a:lstStyle/>
          <a:p>
            <a:r>
              <a:rPr lang="en-IE" altLang="en-US" dirty="0">
                <a:solidFill>
                  <a:srgbClr val="0E73B9"/>
                </a:solidFill>
              </a:rPr>
              <a:t>Making your voices heard</a:t>
            </a:r>
            <a:endParaRPr lang="en-US" dirty="0">
              <a:solidFill>
                <a:srgbClr val="0E73B9"/>
              </a:solidFill>
            </a:endParaRPr>
          </a:p>
        </p:txBody>
      </p:sp>
      <p:sp>
        <p:nvSpPr>
          <p:cNvPr id="3" name="Text Placeholder 2">
            <a:extLst>
              <a:ext uri="{FF2B5EF4-FFF2-40B4-BE49-F238E27FC236}">
                <a16:creationId xmlns:a16="http://schemas.microsoft.com/office/drawing/2014/main" id="{E2F3C4E5-DE95-8948-A518-C7EB17B88A01}"/>
              </a:ext>
            </a:extLst>
          </p:cNvPr>
          <p:cNvSpPr>
            <a:spLocks noGrp="1"/>
          </p:cNvSpPr>
          <p:nvPr>
            <p:ph type="body" sz="quarter" idx="10"/>
          </p:nvPr>
        </p:nvSpPr>
        <p:spPr>
          <a:xfrm>
            <a:off x="828675" y="2159442"/>
            <a:ext cx="7500938" cy="3391729"/>
          </a:xfrm>
        </p:spPr>
        <p:txBody>
          <a:bodyPr/>
          <a:lstStyle/>
          <a:p>
            <a:pPr marL="342900" indent="-342900">
              <a:lnSpc>
                <a:spcPct val="90000"/>
              </a:lnSpc>
              <a:buFont typeface="Wingdings" pitchFamily="2" charset="2"/>
              <a:buChar char="Ø"/>
            </a:pPr>
            <a:r>
              <a:rPr lang="en-IE" altLang="en-US" sz="1600" dirty="0"/>
              <a:t>PPES:</a:t>
            </a:r>
            <a:r>
              <a:rPr lang="en-IE" altLang="en-US" sz="1600" b="0" dirty="0"/>
              <a:t> student representative on the programme committee.</a:t>
            </a:r>
          </a:p>
          <a:p>
            <a:pPr marL="342900" indent="-342900">
              <a:lnSpc>
                <a:spcPct val="90000"/>
              </a:lnSpc>
              <a:buFont typeface="Wingdings" pitchFamily="2" charset="2"/>
              <a:buChar char="Ø"/>
            </a:pPr>
            <a:r>
              <a:rPr lang="en-IE" altLang="en-US" sz="1600" dirty="0"/>
              <a:t>Students’ Union:</a:t>
            </a:r>
            <a:r>
              <a:rPr lang="en-IE" altLang="en-US" sz="1600" b="0" dirty="0"/>
              <a:t> class reps who meet with individual Department Heads on a regular basis.</a:t>
            </a:r>
          </a:p>
          <a:p>
            <a:pPr marL="342900" indent="-342900">
              <a:lnSpc>
                <a:spcPct val="90000"/>
              </a:lnSpc>
              <a:buFont typeface="Wingdings" pitchFamily="2" charset="2"/>
              <a:buChar char="Ø"/>
            </a:pPr>
            <a:r>
              <a:rPr lang="en-IE" altLang="en-US" sz="1600" dirty="0"/>
              <a:t>Module evaluations by students: </a:t>
            </a:r>
            <a:r>
              <a:rPr lang="en-IE" altLang="en-US" sz="1600" b="0" dirty="0"/>
              <a:t>at the end of Hilary and Michaelmas terms. (</a:t>
            </a:r>
            <a:r>
              <a:rPr lang="en-IE" altLang="en-US" sz="1600" b="0" dirty="0">
                <a:hlinkClick r:id="rId2"/>
              </a:rPr>
              <a:t>http://www.tcd.ie/ssp/undergraduate/student-evaluations/YouSaid_WeDid.php</a:t>
            </a:r>
            <a:r>
              <a:rPr lang="en-IE" altLang="en-US" sz="1600" b="0" dirty="0"/>
              <a:t>)</a:t>
            </a:r>
          </a:p>
          <a:p>
            <a:pPr marL="342900" indent="-342900">
              <a:lnSpc>
                <a:spcPct val="90000"/>
              </a:lnSpc>
              <a:buFont typeface="Wingdings" pitchFamily="2" charset="2"/>
              <a:buChar char="Ø"/>
            </a:pPr>
            <a:r>
              <a:rPr lang="en-IE" altLang="en-US" sz="1600" b="0" dirty="0"/>
              <a:t>Each year is invited to partake in a </a:t>
            </a:r>
            <a:r>
              <a:rPr lang="en-IE" altLang="en-US" sz="1600" dirty="0"/>
              <a:t>Course Evaluation Survey.</a:t>
            </a:r>
          </a:p>
          <a:p>
            <a:pPr marL="342900" indent="-342900">
              <a:lnSpc>
                <a:spcPct val="90000"/>
              </a:lnSpc>
              <a:buFont typeface="Wingdings" pitchFamily="2" charset="2"/>
              <a:buChar char="Ø"/>
            </a:pPr>
            <a:r>
              <a:rPr lang="en-IE" altLang="en-US" sz="1600" dirty="0"/>
              <a:t>Problems with a module? </a:t>
            </a:r>
            <a:r>
              <a:rPr lang="en-IE" altLang="en-US" sz="1600" b="0" dirty="0"/>
              <a:t>– in general, if possible bring it up with the module lecturer in the first instance.</a:t>
            </a:r>
          </a:p>
          <a:p>
            <a:pPr marL="342900" indent="-342900">
              <a:lnSpc>
                <a:spcPct val="90000"/>
              </a:lnSpc>
              <a:buFont typeface="Wingdings" pitchFamily="2" charset="2"/>
              <a:buChar char="Ø"/>
            </a:pPr>
            <a:r>
              <a:rPr lang="en-IE" altLang="en-US" sz="1600" dirty="0"/>
              <a:t>Individual/personal problems? </a:t>
            </a:r>
            <a:r>
              <a:rPr lang="en-IE" altLang="en-US" sz="1600" b="0" dirty="0"/>
              <a:t>– discuss with your </a:t>
            </a:r>
            <a:r>
              <a:rPr lang="en-IE" altLang="en-US" sz="1600" dirty="0"/>
              <a:t>College Tutor </a:t>
            </a:r>
            <a:r>
              <a:rPr lang="en-IE" altLang="en-US" sz="1600" b="0" dirty="0"/>
              <a:t>and there’s also the </a:t>
            </a:r>
            <a:r>
              <a:rPr lang="en-IE" altLang="en-US" sz="1600" dirty="0"/>
              <a:t>counselling service </a:t>
            </a:r>
            <a:r>
              <a:rPr lang="en-IE" altLang="en-US" sz="1600" b="0" dirty="0"/>
              <a:t>and peer-support offered by </a:t>
            </a:r>
            <a:r>
              <a:rPr lang="en-IE" altLang="en-US" sz="1600" dirty="0"/>
              <a:t>Student 2 Student </a:t>
            </a:r>
            <a:r>
              <a:rPr lang="en-IE" altLang="en-US" sz="1600" b="0" dirty="0"/>
              <a:t>(</a:t>
            </a:r>
            <a:r>
              <a:rPr lang="en-IE" altLang="en-US" sz="1600" dirty="0"/>
              <a:t>S2S)</a:t>
            </a:r>
            <a:r>
              <a:rPr lang="en-IE" altLang="en-US" sz="1600" b="0" dirty="0"/>
              <a:t>.</a:t>
            </a:r>
            <a:endParaRPr lang="en-US" altLang="en-US" sz="1600" b="0" dirty="0"/>
          </a:p>
        </p:txBody>
      </p:sp>
      <p:sp>
        <p:nvSpPr>
          <p:cNvPr id="8" name="Text Placeholder 7">
            <a:extLst>
              <a:ext uri="{FF2B5EF4-FFF2-40B4-BE49-F238E27FC236}">
                <a16:creationId xmlns:a16="http://schemas.microsoft.com/office/drawing/2014/main" id="{53D58502-0956-AF47-B47D-09BC446CDB1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8188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477" y="5126763"/>
            <a:ext cx="7500939" cy="416138"/>
          </a:xfrm>
        </p:spPr>
        <p:txBody>
          <a:bodyPr/>
          <a:lstStyle/>
          <a:p>
            <a:r>
              <a:rPr lang="en-IE" sz="3200" dirty="0"/>
              <a:t>And finally….</a:t>
            </a:r>
            <a:br>
              <a:rPr lang="en-IE" sz="3200" dirty="0"/>
            </a:br>
            <a:br>
              <a:rPr lang="en-IE" sz="3200" dirty="0"/>
            </a:br>
            <a:r>
              <a:rPr lang="en-IE" sz="3200" dirty="0"/>
              <a:t>Enjoy your studies on the PPES Programme at Trinity College Dublin! </a:t>
            </a:r>
            <a:br>
              <a:rPr lang="en-IE" sz="3200" dirty="0"/>
            </a:br>
            <a:endParaRPr lang="en-GB" sz="3200" dirty="0"/>
          </a:p>
        </p:txBody>
      </p:sp>
    </p:spTree>
    <p:extLst>
      <p:ext uri="{BB962C8B-B14F-4D97-AF65-F5344CB8AC3E}">
        <p14:creationId xmlns:p14="http://schemas.microsoft.com/office/powerpoint/2010/main" val="287198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ulty of Arts, Humanities and Social Sciences - Trinity College Dublin">
            <a:extLst>
              <a:ext uri="{FF2B5EF4-FFF2-40B4-BE49-F238E27FC236}">
                <a16:creationId xmlns:a16="http://schemas.microsoft.com/office/drawing/2014/main" id="{4120F6CD-1878-7C4E-887C-9AE1958049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61" b="23035"/>
          <a:stretch/>
        </p:blipFill>
        <p:spPr bwMode="auto">
          <a:xfrm>
            <a:off x="4792600" y="2282185"/>
            <a:ext cx="4014650" cy="2034884"/>
          </a:xfrm>
          <a:prstGeom prst="rect">
            <a:avLst/>
          </a:prstGeom>
          <a:noFill/>
          <a:effectLst>
            <a:reflection blurRad="6350" stA="15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BD9B3A-2FE0-E342-AD79-99BDFD8A83FC}"/>
              </a:ext>
            </a:extLst>
          </p:cNvPr>
          <p:cNvSpPr>
            <a:spLocks noGrp="1"/>
          </p:cNvSpPr>
          <p:nvPr>
            <p:ph type="title"/>
          </p:nvPr>
        </p:nvSpPr>
        <p:spPr>
          <a:xfrm>
            <a:off x="828687" y="328474"/>
            <a:ext cx="7500939" cy="782862"/>
          </a:xfrm>
        </p:spPr>
        <p:txBody>
          <a:bodyPr anchor="b">
            <a:noAutofit/>
          </a:bodyPr>
          <a:lstStyle/>
          <a:p>
            <a:r>
              <a:rPr lang="en-US" sz="3200" dirty="0">
                <a:solidFill>
                  <a:srgbClr val="0E73B9"/>
                </a:solidFill>
              </a:rPr>
              <a:t>PPES -  Philosophy, Political Science, Economics and Sociology</a:t>
            </a:r>
          </a:p>
        </p:txBody>
      </p:sp>
      <p:sp>
        <p:nvSpPr>
          <p:cNvPr id="30" name="Text Placeholder 3">
            <a:extLst>
              <a:ext uri="{FF2B5EF4-FFF2-40B4-BE49-F238E27FC236}">
                <a16:creationId xmlns:a16="http://schemas.microsoft.com/office/drawing/2014/main" id="{8B6CE973-1118-4E5F-992B-F95EB1B64F37}"/>
              </a:ext>
            </a:extLst>
          </p:cNvPr>
          <p:cNvSpPr>
            <a:spLocks noGrp="1"/>
          </p:cNvSpPr>
          <p:nvPr>
            <p:ph type="body" sz="quarter" idx="11"/>
          </p:nvPr>
        </p:nvSpPr>
        <p:spPr>
          <a:xfrm>
            <a:off x="828675" y="1543057"/>
            <a:ext cx="7500938" cy="207169"/>
          </a:xfrm>
        </p:spPr>
        <p:txBody>
          <a:bodyPr/>
          <a:lstStyle/>
          <a:p>
            <a:endParaRPr lang="en-GB" dirty="0"/>
          </a:p>
        </p:txBody>
      </p:sp>
      <p:sp>
        <p:nvSpPr>
          <p:cNvPr id="25" name="TextBox 24">
            <a:extLst>
              <a:ext uri="{FF2B5EF4-FFF2-40B4-BE49-F238E27FC236}">
                <a16:creationId xmlns:a16="http://schemas.microsoft.com/office/drawing/2014/main" id="{C27B412E-C977-484B-9650-6FCE2C0AFC94}"/>
              </a:ext>
            </a:extLst>
          </p:cNvPr>
          <p:cNvSpPr txBox="1"/>
          <p:nvPr/>
        </p:nvSpPr>
        <p:spPr>
          <a:xfrm>
            <a:off x="4827763" y="4330234"/>
            <a:ext cx="4045338" cy="369332"/>
          </a:xfrm>
          <a:prstGeom prst="rect">
            <a:avLst/>
          </a:prstGeom>
          <a:noFill/>
        </p:spPr>
        <p:txBody>
          <a:bodyPr wrap="none" rtlCol="0">
            <a:spAutoFit/>
          </a:bodyPr>
          <a:lstStyle/>
          <a:p>
            <a:r>
              <a:rPr lang="en-US" b="1" dirty="0">
                <a:solidFill>
                  <a:schemeClr val="tx2"/>
                </a:solidFill>
              </a:rPr>
              <a:t>School of Social Sciences and Philosophy</a:t>
            </a:r>
          </a:p>
        </p:txBody>
      </p:sp>
      <p:graphicFrame>
        <p:nvGraphicFramePr>
          <p:cNvPr id="7" name="Table 6">
            <a:extLst>
              <a:ext uri="{FF2B5EF4-FFF2-40B4-BE49-F238E27FC236}">
                <a16:creationId xmlns:a16="http://schemas.microsoft.com/office/drawing/2014/main" id="{21FBE0AC-C3BC-9649-EB92-91FD5721A925}"/>
              </a:ext>
            </a:extLst>
          </p:cNvPr>
          <p:cNvGraphicFramePr>
            <a:graphicFrameLocks noGrp="1"/>
          </p:cNvGraphicFramePr>
          <p:nvPr>
            <p:extLst>
              <p:ext uri="{D42A27DB-BD31-4B8C-83A1-F6EECF244321}">
                <p14:modId xmlns:p14="http://schemas.microsoft.com/office/powerpoint/2010/main" val="3705165674"/>
              </p:ext>
            </p:extLst>
          </p:nvPr>
        </p:nvGraphicFramePr>
        <p:xfrm>
          <a:off x="828675" y="1890944"/>
          <a:ext cx="3743325" cy="3855720"/>
        </p:xfrm>
        <a:graphic>
          <a:graphicData uri="http://schemas.openxmlformats.org/drawingml/2006/table">
            <a:tbl>
              <a:tblPr firstRow="1" firstCol="1" bandRow="1">
                <a:tableStyleId>{5C22544A-7EE6-4342-B048-85BDC9FD1C3A}</a:tableStyleId>
              </a:tblPr>
              <a:tblGrid>
                <a:gridCol w="1410390">
                  <a:extLst>
                    <a:ext uri="{9D8B030D-6E8A-4147-A177-3AD203B41FA5}">
                      <a16:colId xmlns:a16="http://schemas.microsoft.com/office/drawing/2014/main" val="718065008"/>
                    </a:ext>
                  </a:extLst>
                </a:gridCol>
                <a:gridCol w="2332935">
                  <a:extLst>
                    <a:ext uri="{9D8B030D-6E8A-4147-A177-3AD203B41FA5}">
                      <a16:colId xmlns:a16="http://schemas.microsoft.com/office/drawing/2014/main" val="2419017476"/>
                    </a:ext>
                  </a:extLst>
                </a:gridCol>
              </a:tblGrid>
              <a:tr h="575564">
                <a:tc>
                  <a:txBody>
                    <a:bodyPr/>
                    <a:lstStyle/>
                    <a:p>
                      <a:pPr>
                        <a:lnSpc>
                          <a:spcPct val="107000"/>
                        </a:lnSpc>
                        <a:spcAft>
                          <a:spcPts val="800"/>
                        </a:spcAft>
                      </a:pPr>
                      <a:r>
                        <a:rPr lang="en-IE" sz="2000">
                          <a:effectLst/>
                        </a:rPr>
                        <a:t>Philosophy</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2000">
                          <a:effectLst/>
                        </a:rPr>
                        <a:t>5</a:t>
                      </a:r>
                      <a:r>
                        <a:rPr lang="en-IE" sz="2000" baseline="30000">
                          <a:effectLst/>
                        </a:rPr>
                        <a:t>th</a:t>
                      </a:r>
                      <a:r>
                        <a:rPr lang="en-IE" sz="2000">
                          <a:effectLst/>
                        </a:rPr>
                        <a:t> floor, Arts Building</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4624197"/>
                  </a:ext>
                </a:extLst>
              </a:tr>
              <a:tr h="1177776">
                <a:tc>
                  <a:txBody>
                    <a:bodyPr/>
                    <a:lstStyle/>
                    <a:p>
                      <a:pPr>
                        <a:lnSpc>
                          <a:spcPct val="107000"/>
                        </a:lnSpc>
                        <a:spcAft>
                          <a:spcPts val="800"/>
                        </a:spcAft>
                      </a:pPr>
                      <a:r>
                        <a:rPr lang="en-IE" sz="2000" dirty="0">
                          <a:effectLst/>
                        </a:rPr>
                        <a:t>Political Science</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2000" dirty="0">
                          <a:effectLst/>
                        </a:rPr>
                        <a:t>4</a:t>
                      </a:r>
                      <a:r>
                        <a:rPr lang="en-IE" sz="2000" baseline="30000" dirty="0">
                          <a:effectLst/>
                        </a:rPr>
                        <a:t>th</a:t>
                      </a:r>
                      <a:r>
                        <a:rPr lang="en-IE" sz="2000" dirty="0">
                          <a:effectLst/>
                        </a:rPr>
                        <a:t> floor, 2-3 College Green (between Starbucks and Costa on Dame St)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0649958"/>
                  </a:ext>
                </a:extLst>
              </a:tr>
              <a:tr h="575564">
                <a:tc>
                  <a:txBody>
                    <a:bodyPr/>
                    <a:lstStyle/>
                    <a:p>
                      <a:pPr>
                        <a:lnSpc>
                          <a:spcPct val="107000"/>
                        </a:lnSpc>
                        <a:spcAft>
                          <a:spcPts val="800"/>
                        </a:spcAft>
                      </a:pPr>
                      <a:r>
                        <a:rPr lang="en-IE" sz="2000">
                          <a:effectLst/>
                        </a:rPr>
                        <a:t>Economics</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2000">
                          <a:effectLst/>
                        </a:rPr>
                        <a:t>3</a:t>
                      </a:r>
                      <a:r>
                        <a:rPr lang="en-IE" sz="2000" baseline="30000">
                          <a:effectLst/>
                        </a:rPr>
                        <a:t>rd</a:t>
                      </a:r>
                      <a:r>
                        <a:rPr lang="en-IE" sz="2000">
                          <a:effectLst/>
                        </a:rPr>
                        <a:t> floor, Arts Building</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6311619"/>
                  </a:ext>
                </a:extLst>
              </a:tr>
              <a:tr h="1177776">
                <a:tc>
                  <a:txBody>
                    <a:bodyPr/>
                    <a:lstStyle/>
                    <a:p>
                      <a:pPr>
                        <a:lnSpc>
                          <a:spcPct val="107000"/>
                        </a:lnSpc>
                        <a:spcAft>
                          <a:spcPts val="800"/>
                        </a:spcAft>
                      </a:pPr>
                      <a:r>
                        <a:rPr lang="en-IE" sz="2000">
                          <a:effectLst/>
                        </a:rPr>
                        <a:t>Sociology</a:t>
                      </a:r>
                      <a:endParaRPr lang="en-I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2000" dirty="0">
                          <a:effectLst/>
                        </a:rPr>
                        <a:t>3</a:t>
                      </a:r>
                      <a:r>
                        <a:rPr lang="en-IE" sz="2000" baseline="30000" dirty="0">
                          <a:effectLst/>
                        </a:rPr>
                        <a:t>rd</a:t>
                      </a:r>
                      <a:r>
                        <a:rPr lang="en-IE" sz="2000" dirty="0">
                          <a:effectLst/>
                        </a:rPr>
                        <a:t> floor, 2-3 College Green (between Starbucks and Costa on Dame St)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7676799"/>
                  </a:ext>
                </a:extLst>
              </a:tr>
            </a:tbl>
          </a:graphicData>
        </a:graphic>
      </p:graphicFrame>
    </p:spTree>
    <p:extLst>
      <p:ext uri="{BB962C8B-B14F-4D97-AF65-F5344CB8AC3E}">
        <p14:creationId xmlns:p14="http://schemas.microsoft.com/office/powerpoint/2010/main" val="360060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05C1-FE59-764E-A379-26C3AE667420}"/>
              </a:ext>
            </a:extLst>
          </p:cNvPr>
          <p:cNvSpPr>
            <a:spLocks noGrp="1"/>
          </p:cNvSpPr>
          <p:nvPr>
            <p:ph type="title"/>
          </p:nvPr>
        </p:nvSpPr>
        <p:spPr/>
        <p:txBody>
          <a:bodyPr/>
          <a:lstStyle/>
          <a:p>
            <a:r>
              <a:rPr lang="en-US" dirty="0">
                <a:solidFill>
                  <a:srgbClr val="0E73B9"/>
                </a:solidFill>
              </a:rPr>
              <a:t>PPES </a:t>
            </a:r>
            <a:r>
              <a:rPr lang="en-US" dirty="0" err="1">
                <a:solidFill>
                  <a:srgbClr val="0E73B9"/>
                </a:solidFill>
              </a:rPr>
              <a:t>Programme</a:t>
            </a:r>
            <a:r>
              <a:rPr lang="en-US" dirty="0">
                <a:solidFill>
                  <a:srgbClr val="0E73B9"/>
                </a:solidFill>
              </a:rPr>
              <a:t> Administration</a:t>
            </a:r>
          </a:p>
        </p:txBody>
      </p:sp>
      <p:sp>
        <p:nvSpPr>
          <p:cNvPr id="3" name="Text Placeholder 2">
            <a:extLst>
              <a:ext uri="{FF2B5EF4-FFF2-40B4-BE49-F238E27FC236}">
                <a16:creationId xmlns:a16="http://schemas.microsoft.com/office/drawing/2014/main" id="{49C55689-4B96-8341-A631-90F1B8C8BFEC}"/>
              </a:ext>
            </a:extLst>
          </p:cNvPr>
          <p:cNvSpPr>
            <a:spLocks noGrp="1"/>
          </p:cNvSpPr>
          <p:nvPr>
            <p:ph type="body" sz="quarter" idx="10"/>
          </p:nvPr>
        </p:nvSpPr>
        <p:spPr>
          <a:xfrm>
            <a:off x="828674" y="1476001"/>
            <a:ext cx="7309732" cy="3200782"/>
          </a:xfrm>
        </p:spPr>
        <p:txBody>
          <a:bodyPr/>
          <a:lstStyle/>
          <a:p>
            <a:endParaRPr lang="en-IE" dirty="0"/>
          </a:p>
          <a:p>
            <a:r>
              <a:rPr lang="en-IE" dirty="0"/>
              <a:t>Administrator: Martina </a:t>
            </a:r>
            <a:r>
              <a:rPr lang="en-IE" dirty="0" err="1"/>
              <a:t>Ní</a:t>
            </a:r>
            <a:r>
              <a:rPr lang="en-IE" dirty="0"/>
              <a:t> </a:t>
            </a:r>
            <a:r>
              <a:rPr lang="en-IE" dirty="0" err="1"/>
              <a:t>Chochláin</a:t>
            </a:r>
            <a:endParaRPr lang="en-IE" dirty="0"/>
          </a:p>
          <a:p>
            <a:r>
              <a:rPr lang="en-IE" dirty="0"/>
              <a:t>Email: ppe</a:t>
            </a:r>
            <a:r>
              <a:rPr lang="en-IE" dirty="0">
                <a:hlinkClick r:id="rId3"/>
              </a:rPr>
              <a:t>s@tcd.ie</a:t>
            </a:r>
            <a:r>
              <a:rPr lang="en-IE" dirty="0"/>
              <a:t>  (giving your student number)</a:t>
            </a:r>
            <a:endParaRPr lang="en-US" dirty="0"/>
          </a:p>
          <a:p>
            <a:pPr marL="0" lvl="1" indent="0">
              <a:buNone/>
            </a:pPr>
            <a:r>
              <a:rPr lang="en-IE" dirty="0"/>
              <a:t>Open every day (8-12.45 and 2-3.15)</a:t>
            </a:r>
          </a:p>
          <a:p>
            <a:pPr marL="0" lvl="1" indent="0">
              <a:buNone/>
            </a:pPr>
            <a:r>
              <a:rPr lang="en-IE" dirty="0"/>
              <a:t>email/call by in person</a:t>
            </a:r>
          </a:p>
          <a:p>
            <a:pPr marL="346075" lvl="2" indent="0">
              <a:spcBef>
                <a:spcPts val="0"/>
              </a:spcBef>
              <a:buNone/>
            </a:pPr>
            <a:endParaRPr lang="en-US" sz="1600" dirty="0"/>
          </a:p>
        </p:txBody>
      </p:sp>
      <p:sp>
        <p:nvSpPr>
          <p:cNvPr id="4" name="Text Placeholder 3">
            <a:extLst>
              <a:ext uri="{FF2B5EF4-FFF2-40B4-BE49-F238E27FC236}">
                <a16:creationId xmlns:a16="http://schemas.microsoft.com/office/drawing/2014/main" id="{F1620265-7A67-4548-95B6-814289E5A54C}"/>
              </a:ext>
            </a:extLst>
          </p:cNvPr>
          <p:cNvSpPr>
            <a:spLocks noGrp="1"/>
          </p:cNvSpPr>
          <p:nvPr>
            <p:ph type="body" sz="quarter" idx="11"/>
          </p:nvPr>
        </p:nvSpPr>
        <p:spPr/>
        <p:txBody>
          <a:bodyPr/>
          <a:lstStyle/>
          <a:p>
            <a:r>
              <a:rPr lang="en-IE" dirty="0"/>
              <a:t>Office: </a:t>
            </a:r>
            <a:r>
              <a:rPr lang="en-US" dirty="0"/>
              <a:t>Room 3023, Level 3, Arts Building</a:t>
            </a:r>
          </a:p>
        </p:txBody>
      </p:sp>
      <p:sp>
        <p:nvSpPr>
          <p:cNvPr id="6" name="Rectangle 5">
            <a:extLst>
              <a:ext uri="{FF2B5EF4-FFF2-40B4-BE49-F238E27FC236}">
                <a16:creationId xmlns:a16="http://schemas.microsoft.com/office/drawing/2014/main" id="{64008CAF-C50F-C245-A972-AA1A989F9C4B}"/>
              </a:ext>
            </a:extLst>
          </p:cNvPr>
          <p:cNvSpPr/>
          <p:nvPr/>
        </p:nvSpPr>
        <p:spPr>
          <a:xfrm>
            <a:off x="6780050" y="3452289"/>
            <a:ext cx="2167581" cy="369332"/>
          </a:xfrm>
          <a:prstGeom prst="rect">
            <a:avLst/>
          </a:prstGeom>
        </p:spPr>
        <p:txBody>
          <a:bodyPr wrap="square">
            <a:spAutoFit/>
          </a:bodyPr>
          <a:lstStyle/>
          <a:p>
            <a:r>
              <a:rPr lang="en-IE" dirty="0"/>
              <a:t>Martina </a:t>
            </a:r>
            <a:r>
              <a:rPr lang="en-IE" dirty="0" err="1"/>
              <a:t>Ní</a:t>
            </a:r>
            <a:r>
              <a:rPr lang="en-IE" dirty="0"/>
              <a:t> </a:t>
            </a:r>
            <a:r>
              <a:rPr lang="en-IE" dirty="0" err="1"/>
              <a:t>Chochláin</a:t>
            </a:r>
            <a:endParaRPr lang="en-IE" dirty="0"/>
          </a:p>
        </p:txBody>
      </p:sp>
      <p:pic>
        <p:nvPicPr>
          <p:cNvPr id="7" name="Picture 2">
            <a:extLst>
              <a:ext uri="{FF2B5EF4-FFF2-40B4-BE49-F238E27FC236}">
                <a16:creationId xmlns:a16="http://schemas.microsoft.com/office/drawing/2014/main" id="{9BCCC9BB-5CAA-6D41-80F7-D8BAFBA93F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280" y="4140241"/>
            <a:ext cx="1484181" cy="13834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10" name="Table 10">
            <a:extLst>
              <a:ext uri="{FF2B5EF4-FFF2-40B4-BE49-F238E27FC236}">
                <a16:creationId xmlns:a16="http://schemas.microsoft.com/office/drawing/2014/main" id="{E8682497-F1A2-4A4C-82E8-712462FBCA24}"/>
              </a:ext>
            </a:extLst>
          </p:cNvPr>
          <p:cNvGraphicFramePr>
            <a:graphicFrameLocks noGrp="1"/>
          </p:cNvGraphicFramePr>
          <p:nvPr>
            <p:extLst>
              <p:ext uri="{D42A27DB-BD31-4B8C-83A1-F6EECF244321}">
                <p14:modId xmlns:p14="http://schemas.microsoft.com/office/powerpoint/2010/main" val="3197016879"/>
              </p:ext>
            </p:extLst>
          </p:nvPr>
        </p:nvGraphicFramePr>
        <p:xfrm>
          <a:off x="587522" y="4256250"/>
          <a:ext cx="6096000" cy="17983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273223298"/>
                    </a:ext>
                  </a:extLst>
                </a:gridCol>
                <a:gridCol w="3048000">
                  <a:extLst>
                    <a:ext uri="{9D8B030D-6E8A-4147-A177-3AD203B41FA5}">
                      <a16:colId xmlns:a16="http://schemas.microsoft.com/office/drawing/2014/main" val="639961122"/>
                    </a:ext>
                  </a:extLst>
                </a:gridCol>
              </a:tblGrid>
              <a:tr h="1695634">
                <a:tc>
                  <a:txBody>
                    <a:bodyPr/>
                    <a:lstStyle/>
                    <a:p>
                      <a:pPr marL="285750" lvl="0" indent="-285750">
                        <a:spcBef>
                          <a:spcPts val="0"/>
                        </a:spcBef>
                        <a:buFont typeface="Wingdings" pitchFamily="2" charset="2"/>
                        <a:buChar char="Ø"/>
                      </a:pPr>
                      <a:r>
                        <a:rPr lang="en-IE" sz="1600" kern="1200" dirty="0"/>
                        <a:t>Annual/Re-assessment Progression &amp; Publication of Results</a:t>
                      </a:r>
                    </a:p>
                    <a:p>
                      <a:pPr marL="285750" lvl="0" indent="-285750">
                        <a:spcBef>
                          <a:spcPts val="0"/>
                        </a:spcBef>
                        <a:buFont typeface="Wingdings" pitchFamily="2" charset="2"/>
                        <a:buChar char="Ø"/>
                      </a:pPr>
                      <a:r>
                        <a:rPr lang="en-IE" sz="1600" kern="1200" dirty="0"/>
                        <a:t>Mark Changes</a:t>
                      </a:r>
                    </a:p>
                    <a:p>
                      <a:pPr marL="285750" lvl="0" indent="-285750">
                        <a:spcBef>
                          <a:spcPts val="0"/>
                        </a:spcBef>
                        <a:buFont typeface="Wingdings" pitchFamily="2" charset="2"/>
                        <a:buChar char="Ø"/>
                      </a:pPr>
                      <a:r>
                        <a:rPr lang="en-IE" sz="1600" kern="1200" dirty="0"/>
                        <a:t>Timetable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IE" sz="1600" kern="1200" dirty="0"/>
                        <a:t>Course Regulations</a:t>
                      </a:r>
                    </a:p>
                    <a:p>
                      <a:pPr marL="285750" lvl="0" indent="-285750">
                        <a:spcBef>
                          <a:spcPts val="0"/>
                        </a:spcBef>
                        <a:buFont typeface="Wingdings" pitchFamily="2" charset="2"/>
                        <a:buChar char="Ø"/>
                      </a:pPr>
                      <a:endParaRPr lang="en-IE" sz="1600" b="1" kern="1200" dirty="0">
                        <a:solidFill>
                          <a:schemeClr val="lt1"/>
                        </a:solidFill>
                        <a:latin typeface="+mn-lt"/>
                        <a:ea typeface="+mn-ea"/>
                        <a:cs typeface="+mn-cs"/>
                      </a:endParaRPr>
                    </a:p>
                  </a:txBody>
                  <a:tcPr/>
                </a:tc>
                <a:tc>
                  <a:txBody>
                    <a:bodyPr/>
                    <a:lstStyle/>
                    <a:p>
                      <a:pPr marL="285750" indent="-285750">
                        <a:buFont typeface="Wingdings" pitchFamily="2" charset="2"/>
                        <a:buChar char="Ø"/>
                      </a:pPr>
                      <a:r>
                        <a:rPr lang="en-US" sz="1600" dirty="0"/>
                        <a:t>Management of Course Handbook/Web Site</a:t>
                      </a:r>
                    </a:p>
                    <a:p>
                      <a:pPr marL="285750" indent="-285750">
                        <a:buFont typeface="Wingdings" pitchFamily="2" charset="2"/>
                        <a:buChar char="Ø"/>
                      </a:pPr>
                      <a:r>
                        <a:rPr lang="en-US" sz="1600" dirty="0"/>
                        <a:t>Transcripts of Results</a:t>
                      </a:r>
                    </a:p>
                    <a:p>
                      <a:pPr marL="285750" indent="-285750">
                        <a:buFont typeface="Wingdings" pitchFamily="2" charset="2"/>
                        <a:buChar char="Ø"/>
                      </a:pPr>
                      <a:r>
                        <a:rPr lang="en-US" sz="1600" dirty="0"/>
                        <a:t>General Course Queries – </a:t>
                      </a:r>
                      <a:br>
                        <a:rPr lang="en-US" sz="1600" dirty="0"/>
                      </a:br>
                      <a:r>
                        <a:rPr lang="en-US" sz="1600" dirty="0"/>
                        <a:t>If I can’t help you personally, I’ll know someone who can!</a:t>
                      </a:r>
                    </a:p>
                    <a:p>
                      <a:pPr marL="285750" indent="-285750">
                        <a:buFont typeface="Wingdings" pitchFamily="2" charset="2"/>
                        <a:buChar char="Ø"/>
                      </a:pPr>
                      <a:endParaRPr lang="en-US" sz="1600" dirty="0"/>
                    </a:p>
                  </a:txBody>
                  <a:tcPr/>
                </a:tc>
                <a:extLst>
                  <a:ext uri="{0D108BD9-81ED-4DB2-BD59-A6C34878D82A}">
                    <a16:rowId xmlns:a16="http://schemas.microsoft.com/office/drawing/2014/main" val="3205286628"/>
                  </a:ext>
                </a:extLst>
              </a:tr>
            </a:tbl>
          </a:graphicData>
        </a:graphic>
      </p:graphicFrame>
      <p:pic>
        <p:nvPicPr>
          <p:cNvPr id="9" name="Picture 8" descr="A close-up of a young child&#10;&#10;Description automatically generated with low confidence">
            <a:extLst>
              <a:ext uri="{FF2B5EF4-FFF2-40B4-BE49-F238E27FC236}">
                <a16:creationId xmlns:a16="http://schemas.microsoft.com/office/drawing/2014/main" id="{65723E22-D48D-4D8B-B754-9D474C2AAD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4345" y="1310708"/>
            <a:ext cx="1941425" cy="1939807"/>
          </a:xfrm>
          <a:prstGeom prst="rect">
            <a:avLst/>
          </a:prstGeom>
        </p:spPr>
      </p:pic>
    </p:spTree>
    <p:extLst>
      <p:ext uri="{BB962C8B-B14F-4D97-AF65-F5344CB8AC3E}">
        <p14:creationId xmlns:p14="http://schemas.microsoft.com/office/powerpoint/2010/main" val="311905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77B0-A01E-D59D-2209-AA9F62FDBE2C}"/>
              </a:ext>
            </a:extLst>
          </p:cNvPr>
          <p:cNvSpPr>
            <a:spLocks noGrp="1"/>
          </p:cNvSpPr>
          <p:nvPr>
            <p:ph type="title"/>
          </p:nvPr>
        </p:nvSpPr>
        <p:spPr/>
        <p:txBody>
          <a:bodyPr/>
          <a:lstStyle/>
          <a:p>
            <a:endParaRPr lang="en-IE"/>
          </a:p>
        </p:txBody>
      </p:sp>
      <p:graphicFrame>
        <p:nvGraphicFramePr>
          <p:cNvPr id="3" name="Table 2">
            <a:extLst>
              <a:ext uri="{FF2B5EF4-FFF2-40B4-BE49-F238E27FC236}">
                <a16:creationId xmlns:a16="http://schemas.microsoft.com/office/drawing/2014/main" id="{140B66D8-2F86-463B-CC2D-1CAD63352FEB}"/>
              </a:ext>
            </a:extLst>
          </p:cNvPr>
          <p:cNvGraphicFramePr>
            <a:graphicFrameLocks noGrp="1"/>
          </p:cNvGraphicFramePr>
          <p:nvPr>
            <p:extLst>
              <p:ext uri="{D42A27DB-BD31-4B8C-83A1-F6EECF244321}">
                <p14:modId xmlns:p14="http://schemas.microsoft.com/office/powerpoint/2010/main" val="1347536289"/>
              </p:ext>
            </p:extLst>
          </p:nvPr>
        </p:nvGraphicFramePr>
        <p:xfrm>
          <a:off x="0" y="1"/>
          <a:ext cx="9144000" cy="6858000"/>
        </p:xfrm>
        <a:graphic>
          <a:graphicData uri="http://schemas.openxmlformats.org/drawingml/2006/table">
            <a:tbl>
              <a:tblPr firstRow="1" firstCol="1" lastRow="1" lastCol="1" bandRow="1" bandCol="1">
                <a:tableStyleId>{5C22544A-7EE6-4342-B048-85BDC9FD1C3A}</a:tableStyleId>
              </a:tblPr>
              <a:tblGrid>
                <a:gridCol w="554552">
                  <a:extLst>
                    <a:ext uri="{9D8B030D-6E8A-4147-A177-3AD203B41FA5}">
                      <a16:colId xmlns:a16="http://schemas.microsoft.com/office/drawing/2014/main" val="3582942494"/>
                    </a:ext>
                  </a:extLst>
                </a:gridCol>
                <a:gridCol w="1008515">
                  <a:extLst>
                    <a:ext uri="{9D8B030D-6E8A-4147-A177-3AD203B41FA5}">
                      <a16:colId xmlns:a16="http://schemas.microsoft.com/office/drawing/2014/main" val="1317194338"/>
                    </a:ext>
                  </a:extLst>
                </a:gridCol>
                <a:gridCol w="2415893">
                  <a:extLst>
                    <a:ext uri="{9D8B030D-6E8A-4147-A177-3AD203B41FA5}">
                      <a16:colId xmlns:a16="http://schemas.microsoft.com/office/drawing/2014/main" val="1590315659"/>
                    </a:ext>
                  </a:extLst>
                </a:gridCol>
                <a:gridCol w="2415893">
                  <a:extLst>
                    <a:ext uri="{9D8B030D-6E8A-4147-A177-3AD203B41FA5}">
                      <a16:colId xmlns:a16="http://schemas.microsoft.com/office/drawing/2014/main" val="3791118795"/>
                    </a:ext>
                  </a:extLst>
                </a:gridCol>
                <a:gridCol w="2749147">
                  <a:extLst>
                    <a:ext uri="{9D8B030D-6E8A-4147-A177-3AD203B41FA5}">
                      <a16:colId xmlns:a16="http://schemas.microsoft.com/office/drawing/2014/main" val="2205088664"/>
                    </a:ext>
                  </a:extLst>
                </a:gridCol>
              </a:tblGrid>
              <a:tr h="609504">
                <a:tc>
                  <a:txBody>
                    <a:bodyPr/>
                    <a:lstStyle/>
                    <a:p>
                      <a:r>
                        <a:rPr lang="en-US" sz="800">
                          <a:effectLst/>
                        </a:rPr>
                        <a:t> </a:t>
                      </a:r>
                      <a:endParaRPr lang="en-IE" sz="800">
                        <a:effectLst/>
                      </a:endParaRPr>
                    </a:p>
                    <a:p>
                      <a:pPr marL="31750" marR="11430" indent="62230">
                        <a:lnSpc>
                          <a:spcPct val="117000"/>
                        </a:lnSpc>
                        <a:spcAft>
                          <a:spcPts val="0"/>
                        </a:spcAft>
                      </a:pPr>
                      <a:r>
                        <a:rPr lang="en-US" sz="800" spc="-10">
                          <a:effectLst/>
                        </a:rPr>
                        <a:t>Academic</a:t>
                      </a:r>
                      <a:r>
                        <a:rPr lang="en-US" sz="800" spc="200">
                          <a:effectLst/>
                        </a:rPr>
                        <a:t> </a:t>
                      </a:r>
                      <a:r>
                        <a:rPr lang="en-US" sz="800">
                          <a:effectLst/>
                        </a:rPr>
                        <a:t>Calendar</a:t>
                      </a:r>
                      <a:r>
                        <a:rPr lang="en-US" sz="800" spc="-25">
                          <a:effectLst/>
                        </a:rPr>
                        <a:t> </a:t>
                      </a:r>
                      <a:r>
                        <a:rPr lang="en-US" sz="800">
                          <a:effectLst/>
                        </a:rPr>
                        <a:t>Week</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5"/>
                        </a:spcBef>
                      </a:pPr>
                      <a:r>
                        <a:rPr lang="en-US" sz="800">
                          <a:effectLst/>
                        </a:rPr>
                        <a:t> </a:t>
                      </a:r>
                      <a:endParaRPr lang="en-IE" sz="800">
                        <a:effectLst/>
                      </a:endParaRPr>
                    </a:p>
                    <a:p>
                      <a:pPr marL="227965" marR="34290" indent="59055">
                        <a:lnSpc>
                          <a:spcPct val="113000"/>
                        </a:lnSpc>
                        <a:spcAft>
                          <a:spcPts val="0"/>
                        </a:spcAft>
                      </a:pPr>
                      <a:r>
                        <a:rPr lang="en-US" sz="800" spc="-20">
                          <a:effectLst/>
                        </a:rPr>
                        <a:t>Week</a:t>
                      </a:r>
                      <a:r>
                        <a:rPr lang="en-US" sz="800" spc="200">
                          <a:effectLst/>
                        </a:rPr>
                        <a:t> </a:t>
                      </a:r>
                      <a:r>
                        <a:rPr lang="en-US" sz="800" spc="-10">
                          <a:effectLst/>
                        </a:rPr>
                        <a:t>beginning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gridSpan="2">
                  <a:txBody>
                    <a:bodyPr/>
                    <a:lstStyle/>
                    <a:p>
                      <a:pPr marL="1107440">
                        <a:spcBef>
                          <a:spcPts val="625"/>
                        </a:spcBef>
                        <a:spcAft>
                          <a:spcPts val="0"/>
                        </a:spcAft>
                      </a:pPr>
                      <a:r>
                        <a:rPr lang="en-US" sz="800" spc="-10">
                          <a:effectLst/>
                        </a:rPr>
                        <a:t>2023/24</a:t>
                      </a:r>
                      <a:r>
                        <a:rPr lang="en-US" sz="800">
                          <a:effectLst/>
                        </a:rPr>
                        <a:t> </a:t>
                      </a:r>
                      <a:r>
                        <a:rPr lang="en-US" sz="800" spc="-10">
                          <a:effectLst/>
                        </a:rPr>
                        <a:t>Academic</a:t>
                      </a:r>
                      <a:r>
                        <a:rPr lang="en-US" sz="800" spc="5">
                          <a:effectLst/>
                        </a:rPr>
                        <a:t> </a:t>
                      </a:r>
                      <a:r>
                        <a:rPr lang="en-US" sz="800" spc="-10">
                          <a:effectLst/>
                        </a:rPr>
                        <a:t>Year</a:t>
                      </a:r>
                      <a:r>
                        <a:rPr lang="en-US" sz="800" spc="5">
                          <a:effectLst/>
                        </a:rPr>
                        <a:t> </a:t>
                      </a:r>
                      <a:r>
                        <a:rPr lang="en-US" sz="800" spc="-10">
                          <a:effectLst/>
                        </a:rPr>
                        <a:t>Calendar</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a:txBody>
                    <a:bodyPr/>
                    <a:lstStyle/>
                    <a:p>
                      <a:endParaRPr lang="en-IE"/>
                    </a:p>
                  </a:txBody>
                  <a:tcPr/>
                </a:tc>
                <a:tc>
                  <a:txBody>
                    <a:bodyPr/>
                    <a:lstStyle/>
                    <a:p>
                      <a:pPr>
                        <a:spcBef>
                          <a:spcPts val="50"/>
                        </a:spcBef>
                      </a:pPr>
                      <a:r>
                        <a:rPr lang="en-US" sz="800">
                          <a:effectLst/>
                        </a:rPr>
                        <a:t> </a:t>
                      </a:r>
                      <a:endParaRPr lang="en-IE" sz="800">
                        <a:effectLst/>
                      </a:endParaRPr>
                    </a:p>
                    <a:p>
                      <a:pPr marL="15240"/>
                      <a:r>
                        <a:rPr lang="en-US" sz="800">
                          <a:effectLst/>
                        </a:rPr>
                        <a:t>Term /</a:t>
                      </a:r>
                      <a:r>
                        <a:rPr lang="en-US" sz="800" spc="5">
                          <a:effectLst/>
                        </a:rPr>
                        <a:t> </a:t>
                      </a:r>
                      <a:r>
                        <a:rPr lang="en-US" sz="800" spc="-10">
                          <a:effectLst/>
                        </a:rPr>
                        <a:t>Semester</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3558306791"/>
                  </a:ext>
                </a:extLst>
              </a:tr>
              <a:tr h="182293">
                <a:tc>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12090">
                        <a:spcBef>
                          <a:spcPts val="280"/>
                        </a:spcBef>
                        <a:spcAft>
                          <a:spcPts val="0"/>
                        </a:spcAft>
                      </a:pPr>
                      <a:r>
                        <a:rPr lang="en-US" sz="800">
                          <a:effectLst/>
                        </a:rPr>
                        <a:t>UG</a:t>
                      </a:r>
                      <a:r>
                        <a:rPr lang="en-US" sz="800" spc="-30">
                          <a:effectLst/>
                        </a:rPr>
                        <a:t> </a:t>
                      </a:r>
                      <a:r>
                        <a:rPr lang="en-US" sz="800">
                          <a:effectLst/>
                        </a:rPr>
                        <a:t>continuing</a:t>
                      </a:r>
                      <a:r>
                        <a:rPr lang="en-US" sz="800" spc="-30">
                          <a:effectLst/>
                        </a:rPr>
                        <a:t> </a:t>
                      </a:r>
                      <a:r>
                        <a:rPr lang="en-US" sz="800">
                          <a:effectLst/>
                        </a:rPr>
                        <a:t>years</a:t>
                      </a:r>
                      <a:r>
                        <a:rPr lang="en-US" sz="800" spc="-25">
                          <a:effectLst/>
                        </a:rPr>
                        <a:t> </a:t>
                      </a:r>
                      <a:r>
                        <a:rPr lang="en-US" sz="800">
                          <a:effectLst/>
                        </a:rPr>
                        <a:t>/</a:t>
                      </a:r>
                      <a:r>
                        <a:rPr lang="en-US" sz="800" spc="-25">
                          <a:effectLst/>
                        </a:rPr>
                        <a:t> </a:t>
                      </a:r>
                      <a:r>
                        <a:rPr lang="en-US" sz="800">
                          <a:effectLst/>
                        </a:rPr>
                        <a:t>PG</a:t>
                      </a:r>
                      <a:r>
                        <a:rPr lang="en-US" sz="800" spc="-25">
                          <a:effectLst/>
                        </a:rPr>
                        <a:t> </a:t>
                      </a:r>
                      <a:r>
                        <a:rPr lang="en-US" sz="800">
                          <a:effectLst/>
                        </a:rPr>
                        <a:t>all</a:t>
                      </a:r>
                      <a:r>
                        <a:rPr lang="en-US" sz="800" spc="-30">
                          <a:effectLst/>
                        </a:rPr>
                        <a:t> </a:t>
                      </a:r>
                      <a:r>
                        <a:rPr lang="en-US" sz="800" spc="-10">
                          <a:effectLst/>
                        </a:rPr>
                        <a:t>years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516255">
                        <a:spcBef>
                          <a:spcPts val="280"/>
                        </a:spcBef>
                        <a:spcAft>
                          <a:spcPts val="0"/>
                        </a:spcAft>
                      </a:pPr>
                      <a:r>
                        <a:rPr lang="en-US" sz="800">
                          <a:effectLst/>
                        </a:rPr>
                        <a:t>UG</a:t>
                      </a:r>
                      <a:r>
                        <a:rPr lang="en-US" sz="800" spc="-25">
                          <a:effectLst/>
                        </a:rPr>
                        <a:t> </a:t>
                      </a:r>
                      <a:r>
                        <a:rPr lang="en-US" sz="800">
                          <a:effectLst/>
                        </a:rPr>
                        <a:t>new</a:t>
                      </a:r>
                      <a:r>
                        <a:rPr lang="en-US" sz="800" spc="-25">
                          <a:effectLst/>
                        </a:rPr>
                        <a:t> </a:t>
                      </a:r>
                      <a:r>
                        <a:rPr lang="en-US" sz="800">
                          <a:effectLst/>
                        </a:rPr>
                        <a:t>first</a:t>
                      </a:r>
                      <a:r>
                        <a:rPr lang="en-US" sz="800" spc="-25">
                          <a:effectLst/>
                        </a:rPr>
                        <a:t> </a:t>
                      </a:r>
                      <a:r>
                        <a:rPr lang="en-US" sz="800" spc="-10">
                          <a:effectLst/>
                        </a:rPr>
                        <a:t>years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3883780841"/>
                  </a:ext>
                </a:extLst>
              </a:tr>
              <a:tr h="141786">
                <a:tc>
                  <a:txBody>
                    <a:bodyPr/>
                    <a:lstStyle/>
                    <a:p>
                      <a:pPr marL="185420">
                        <a:lnSpc>
                          <a:spcPts val="695"/>
                        </a:lnSpc>
                        <a:spcBef>
                          <a:spcPts val="160"/>
                        </a:spcBef>
                        <a:spcAft>
                          <a:spcPts val="0"/>
                        </a:spcAft>
                      </a:pPr>
                      <a:r>
                        <a:rPr lang="en-US" sz="800">
                          <a:effectLst/>
                        </a:rPr>
                        <a:t>1</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0660">
                        <a:lnSpc>
                          <a:spcPts val="695"/>
                        </a:lnSpc>
                        <a:spcBef>
                          <a:spcPts val="160"/>
                        </a:spcBef>
                        <a:spcAft>
                          <a:spcPts val="0"/>
                        </a:spcAft>
                      </a:pPr>
                      <a:r>
                        <a:rPr lang="en-US" sz="800">
                          <a:effectLst/>
                        </a:rPr>
                        <a:t>28-Aug-</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lnSpc>
                          <a:spcPts val="685"/>
                        </a:lnSpc>
                        <a:spcBef>
                          <a:spcPts val="160"/>
                        </a:spcBef>
                      </a:pPr>
                      <a:r>
                        <a:rPr lang="en-US" sz="800">
                          <a:effectLst/>
                        </a:rPr>
                        <a:t>Reassessment *</a:t>
                      </a:r>
                      <a:r>
                        <a:rPr lang="en-US" sz="800" spc="-5">
                          <a:effectLst/>
                        </a:rPr>
                        <a:t> </a:t>
                      </a:r>
                      <a:r>
                        <a:rPr lang="en-US" sz="800">
                          <a:effectLst/>
                        </a:rPr>
                        <a:t>(Semesters</a:t>
                      </a:r>
                      <a:r>
                        <a:rPr lang="en-US" sz="800" spc="5">
                          <a:effectLst/>
                        </a:rPr>
                        <a:t> </a:t>
                      </a:r>
                      <a:r>
                        <a:rPr lang="en-US" sz="800">
                          <a:effectLst/>
                        </a:rPr>
                        <a:t>1 &amp; 2 of </a:t>
                      </a:r>
                      <a:r>
                        <a:rPr lang="en-US" sz="800" spc="-10">
                          <a:effectLst/>
                        </a:rPr>
                        <a:t>2022/23)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3970">
                        <a:spcBef>
                          <a:spcPts val="240"/>
                        </a:spcBef>
                        <a:spcAft>
                          <a:spcPts val="0"/>
                        </a:spcAft>
                      </a:pPr>
                      <a:r>
                        <a:rPr lang="en-US" sz="800">
                          <a:effectLst/>
                        </a:rPr>
                        <a:t>←Michaelmas</a:t>
                      </a:r>
                      <a:r>
                        <a:rPr lang="en-US" sz="800" spc="-25">
                          <a:effectLst/>
                        </a:rPr>
                        <a:t> </a:t>
                      </a:r>
                      <a:r>
                        <a:rPr lang="en-US" sz="800">
                          <a:effectLst/>
                        </a:rPr>
                        <a:t>Term</a:t>
                      </a:r>
                      <a:r>
                        <a:rPr lang="en-US" sz="800" spc="-30">
                          <a:effectLst/>
                        </a:rPr>
                        <a:t> </a:t>
                      </a:r>
                      <a:r>
                        <a:rPr lang="en-US" sz="800">
                          <a:effectLst/>
                        </a:rPr>
                        <a:t>begins/Semester</a:t>
                      </a:r>
                      <a:r>
                        <a:rPr lang="en-US" sz="800" spc="-20">
                          <a:effectLst/>
                        </a:rPr>
                        <a:t> </a:t>
                      </a:r>
                      <a:r>
                        <a:rPr lang="en-US" sz="800">
                          <a:effectLst/>
                        </a:rPr>
                        <a:t>1</a:t>
                      </a:r>
                      <a:r>
                        <a:rPr lang="en-US" sz="800" spc="-30">
                          <a:effectLst/>
                        </a:rPr>
                        <a:t> </a:t>
                      </a:r>
                      <a:r>
                        <a:rPr lang="en-US" sz="800" spc="-10">
                          <a:effectLst/>
                        </a:rPr>
                        <a:t>begins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819395113"/>
                  </a:ext>
                </a:extLst>
              </a:tr>
              <a:tr h="245750">
                <a:tc>
                  <a:txBody>
                    <a:bodyPr/>
                    <a:lstStyle/>
                    <a:p>
                      <a:pPr marL="185420">
                        <a:spcBef>
                          <a:spcPts val="375"/>
                        </a:spcBef>
                        <a:spcAft>
                          <a:spcPts val="0"/>
                        </a:spcAft>
                      </a:pPr>
                      <a:r>
                        <a:rPr lang="en-US" sz="800">
                          <a:effectLst/>
                        </a:rPr>
                        <a:t>2</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5105">
                        <a:spcBef>
                          <a:spcPts val="375"/>
                        </a:spcBef>
                        <a:spcAft>
                          <a:spcPts val="0"/>
                        </a:spcAft>
                      </a:pPr>
                      <a:r>
                        <a:rPr lang="en-US" sz="800" spc="-10">
                          <a:effectLst/>
                        </a:rPr>
                        <a:t>04-Sep-</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Orientation</a:t>
                      </a:r>
                      <a:r>
                        <a:rPr lang="en-US" sz="800" spc="-10">
                          <a:effectLst/>
                        </a:rPr>
                        <a:t> </a:t>
                      </a:r>
                      <a:r>
                        <a:rPr lang="en-US" sz="800">
                          <a:effectLst/>
                        </a:rPr>
                        <a:t>(Postgraduate, Visiting</a:t>
                      </a:r>
                      <a:r>
                        <a:rPr lang="en-US" sz="800" spc="-5">
                          <a:effectLst/>
                        </a:rPr>
                        <a:t> </a:t>
                      </a:r>
                      <a:r>
                        <a:rPr lang="en-US" sz="800">
                          <a:effectLst/>
                        </a:rPr>
                        <a:t>&amp;</a:t>
                      </a:r>
                      <a:r>
                        <a:rPr lang="en-US" sz="800" spc="-10">
                          <a:effectLst/>
                        </a:rPr>
                        <a:t> Erasmus);</a:t>
                      </a:r>
                      <a:endParaRPr lang="en-IE" sz="800">
                        <a:effectLst/>
                      </a:endParaRPr>
                    </a:p>
                    <a:p>
                      <a:pPr>
                        <a:lnSpc>
                          <a:spcPts val="550"/>
                        </a:lnSpc>
                        <a:spcBef>
                          <a:spcPts val="100"/>
                        </a:spcBef>
                      </a:pPr>
                      <a:r>
                        <a:rPr lang="en-US" sz="800" spc="-10">
                          <a:effectLst/>
                        </a:rPr>
                        <a:t>Marking/Results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2">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4006409469"/>
                  </a:ext>
                </a:extLst>
              </a:tr>
              <a:tr h="137564">
                <a:tc>
                  <a:txBody>
                    <a:bodyPr/>
                    <a:lstStyle/>
                    <a:p>
                      <a:pPr marL="185420">
                        <a:spcBef>
                          <a:spcPts val="175"/>
                        </a:spcBef>
                        <a:spcAft>
                          <a:spcPts val="0"/>
                        </a:spcAft>
                      </a:pPr>
                      <a:r>
                        <a:rPr lang="en-US" sz="800">
                          <a:effectLst/>
                        </a:rPr>
                        <a:t>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5105">
                        <a:spcBef>
                          <a:spcPts val="175"/>
                        </a:spcBef>
                        <a:spcAft>
                          <a:spcPts val="0"/>
                        </a:spcAft>
                      </a:pPr>
                      <a:r>
                        <a:rPr lang="en-US" sz="800" spc="-10">
                          <a:effectLst/>
                        </a:rPr>
                        <a:t>11-Sep-</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180"/>
                        </a:spcBef>
                      </a:pPr>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tc rowSpan="6">
                  <a:txBody>
                    <a:bodyPr/>
                    <a:lstStyle/>
                    <a:p>
                      <a:pPr marL="13970">
                        <a:spcBef>
                          <a:spcPts val="255"/>
                        </a:spcBef>
                        <a:spcAft>
                          <a:spcPts val="0"/>
                        </a:spcAft>
                      </a:pPr>
                      <a:r>
                        <a:rPr lang="en-US" sz="800">
                          <a:effectLst/>
                        </a:rPr>
                        <a:t>←Michaelmas</a:t>
                      </a:r>
                      <a:r>
                        <a:rPr lang="en-US" sz="800" spc="-20">
                          <a:effectLst/>
                        </a:rPr>
                        <a:t> </a:t>
                      </a:r>
                      <a:r>
                        <a:rPr lang="en-US" sz="800">
                          <a:effectLst/>
                        </a:rPr>
                        <a:t>teaching</a:t>
                      </a:r>
                      <a:r>
                        <a:rPr lang="en-US" sz="800" spc="-20">
                          <a:effectLst/>
                        </a:rPr>
                        <a:t> </a:t>
                      </a:r>
                      <a:r>
                        <a:rPr lang="en-US" sz="800">
                          <a:effectLst/>
                        </a:rPr>
                        <a:t>term</a:t>
                      </a:r>
                      <a:r>
                        <a:rPr lang="en-US" sz="800" spc="-25">
                          <a:effectLst/>
                        </a:rPr>
                        <a:t> </a:t>
                      </a:r>
                      <a:r>
                        <a:rPr lang="en-US" sz="800" spc="-10">
                          <a:effectLst/>
                        </a:rPr>
                        <a:t>begins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2697368297"/>
                  </a:ext>
                </a:extLst>
              </a:tr>
              <a:tr h="137564">
                <a:tc>
                  <a:txBody>
                    <a:bodyPr/>
                    <a:lstStyle/>
                    <a:p>
                      <a:pPr marL="185420">
                        <a:spcBef>
                          <a:spcPts val="250"/>
                        </a:spcBef>
                        <a:spcAft>
                          <a:spcPts val="0"/>
                        </a:spcAft>
                      </a:pPr>
                      <a:r>
                        <a:rPr lang="en-US" sz="800">
                          <a:effectLst/>
                        </a:rPr>
                        <a:t>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5105">
                        <a:spcBef>
                          <a:spcPts val="250"/>
                        </a:spcBef>
                        <a:spcAft>
                          <a:spcPts val="0"/>
                        </a:spcAft>
                      </a:pPr>
                      <a:r>
                        <a:rPr lang="en-US" sz="800" spc="-10">
                          <a:effectLst/>
                        </a:rPr>
                        <a:t>18-Sep-</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50"/>
                        </a:spcBef>
                      </a:pPr>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75"/>
                        </a:spcBef>
                        <a:spcAft>
                          <a:spcPts val="0"/>
                        </a:spcAft>
                      </a:pPr>
                      <a:r>
                        <a:rPr lang="en-US" sz="800">
                          <a:effectLst/>
                        </a:rPr>
                        <a:t>Orientation (JF</a:t>
                      </a:r>
                      <a:r>
                        <a:rPr lang="en-US" sz="800" spc="5">
                          <a:effectLst/>
                        </a:rPr>
                        <a:t> </a:t>
                      </a:r>
                      <a:r>
                        <a:rPr lang="en-US" sz="800" spc="-25">
                          <a:effectLst/>
                        </a:rPr>
                        <a:t>UG)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2625901350"/>
                  </a:ext>
                </a:extLst>
              </a:tr>
              <a:tr h="137564">
                <a:tc>
                  <a:txBody>
                    <a:bodyPr/>
                    <a:lstStyle/>
                    <a:p>
                      <a:pPr marL="185420">
                        <a:spcBef>
                          <a:spcPts val="250"/>
                        </a:spcBef>
                        <a:spcAft>
                          <a:spcPts val="0"/>
                        </a:spcAft>
                      </a:pPr>
                      <a:r>
                        <a:rPr lang="en-US" sz="800">
                          <a:effectLst/>
                        </a:rPr>
                        <a:t>5</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5105">
                        <a:spcBef>
                          <a:spcPts val="250"/>
                        </a:spcBef>
                        <a:spcAft>
                          <a:spcPts val="0"/>
                        </a:spcAft>
                      </a:pPr>
                      <a:r>
                        <a:rPr lang="en-US" sz="800" spc="-10">
                          <a:effectLst/>
                        </a:rPr>
                        <a:t>25-Sep-</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50"/>
                        </a:spcBef>
                      </a:pPr>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50"/>
                        </a:spcBef>
                        <a:spcAft>
                          <a:spcPts val="0"/>
                        </a:spcAft>
                      </a:pPr>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1207940068"/>
                  </a:ext>
                </a:extLst>
              </a:tr>
              <a:tr h="137564">
                <a:tc>
                  <a:txBody>
                    <a:bodyPr/>
                    <a:lstStyle/>
                    <a:p>
                      <a:pPr marL="185420"/>
                      <a:r>
                        <a:rPr lang="en-US" sz="800">
                          <a:effectLst/>
                        </a:rPr>
                        <a:t>6</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8280"/>
                      <a:r>
                        <a:rPr lang="en-US" sz="800" spc="-10">
                          <a:effectLst/>
                        </a:rPr>
                        <a:t>02-Oct-</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3223548399"/>
                  </a:ext>
                </a:extLst>
              </a:tr>
              <a:tr h="137564">
                <a:tc>
                  <a:txBody>
                    <a:bodyPr/>
                    <a:lstStyle/>
                    <a:p>
                      <a:pPr marL="185420"/>
                      <a:r>
                        <a:rPr lang="en-US" sz="800">
                          <a:effectLst/>
                        </a:rPr>
                        <a:t>7</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8280"/>
                      <a:r>
                        <a:rPr lang="en-US" sz="800" spc="-10">
                          <a:effectLst/>
                        </a:rPr>
                        <a:t>09-Oct-</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3884754438"/>
                  </a:ext>
                </a:extLst>
              </a:tr>
              <a:tr h="137564">
                <a:tc>
                  <a:txBody>
                    <a:bodyPr/>
                    <a:lstStyle/>
                    <a:p>
                      <a:pPr marL="185420"/>
                      <a:r>
                        <a:rPr lang="en-US" sz="800">
                          <a:effectLst/>
                        </a:rPr>
                        <a:t>8</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8280"/>
                      <a:r>
                        <a:rPr lang="en-US" sz="800" spc="-10">
                          <a:effectLst/>
                        </a:rPr>
                        <a:t>16-Oct-</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4225464966"/>
                  </a:ext>
                </a:extLst>
              </a:tr>
              <a:tr h="137564">
                <a:tc>
                  <a:txBody>
                    <a:bodyPr/>
                    <a:lstStyle/>
                    <a:p>
                      <a:pPr marL="185420">
                        <a:spcBef>
                          <a:spcPts val="255"/>
                        </a:spcBef>
                        <a:spcAft>
                          <a:spcPts val="0"/>
                        </a:spcAft>
                      </a:pPr>
                      <a:r>
                        <a:rPr lang="en-US" sz="800">
                          <a:effectLst/>
                        </a:rPr>
                        <a:t>9</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8280">
                        <a:spcBef>
                          <a:spcPts val="255"/>
                        </a:spcBef>
                        <a:spcAft>
                          <a:spcPts val="0"/>
                        </a:spcAft>
                      </a:pPr>
                      <a:r>
                        <a:rPr lang="en-US" sz="800" spc="-10">
                          <a:effectLst/>
                        </a:rPr>
                        <a:t>23-Oct-</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55"/>
                        </a:spcBef>
                      </a:pPr>
                      <a:r>
                        <a:rPr lang="en-US" sz="800" spc="-10">
                          <a:effectLst/>
                        </a:rPr>
                        <a:t>Study/Review</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55"/>
                        </a:spcBef>
                        <a:spcAft>
                          <a:spcPts val="0"/>
                        </a:spcAft>
                      </a:pPr>
                      <a:r>
                        <a:rPr lang="en-US" sz="800" spc="-10">
                          <a:effectLst/>
                        </a:rPr>
                        <a:t>Study/Review</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276145269"/>
                  </a:ext>
                </a:extLst>
              </a:tr>
              <a:tr h="145835">
                <a:tc>
                  <a:txBody>
                    <a:bodyPr/>
                    <a:lstStyle/>
                    <a:p>
                      <a:pPr marL="165735">
                        <a:spcBef>
                          <a:spcPts val="230"/>
                        </a:spcBef>
                        <a:spcAft>
                          <a:spcPts val="0"/>
                        </a:spcAft>
                      </a:pPr>
                      <a:r>
                        <a:rPr lang="en-US" sz="800" spc="-25">
                          <a:effectLst/>
                        </a:rPr>
                        <a:t>10</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8280">
                        <a:spcBef>
                          <a:spcPts val="230"/>
                        </a:spcBef>
                        <a:spcAft>
                          <a:spcPts val="0"/>
                        </a:spcAft>
                      </a:pPr>
                      <a:r>
                        <a:rPr lang="en-US" sz="800" spc="-10">
                          <a:effectLst/>
                        </a:rPr>
                        <a:t>30-Oct-</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30"/>
                        </a:spcBef>
                      </a:pPr>
                      <a:r>
                        <a:rPr lang="en-US" sz="800">
                          <a:effectLst/>
                        </a:rPr>
                        <a:t>Teaching</a:t>
                      </a:r>
                      <a:r>
                        <a:rPr lang="en-US" sz="800" spc="-5">
                          <a:effectLst/>
                        </a:rPr>
                        <a:t> </a:t>
                      </a:r>
                      <a:r>
                        <a:rPr lang="en-US" sz="800">
                          <a:effectLst/>
                        </a:rPr>
                        <a:t>and Learning</a:t>
                      </a:r>
                      <a:r>
                        <a:rPr lang="en-US" sz="800" spc="-5">
                          <a:effectLst/>
                        </a:rPr>
                        <a:t> </a:t>
                      </a:r>
                      <a:r>
                        <a:rPr lang="en-US" sz="800">
                          <a:effectLst/>
                        </a:rPr>
                        <a:t>(Monday, Public</a:t>
                      </a:r>
                      <a:r>
                        <a:rPr lang="en-US" sz="800" spc="-5">
                          <a:effectLst/>
                        </a:rPr>
                        <a:t> </a:t>
                      </a:r>
                      <a:r>
                        <a:rPr lang="en-US" sz="800" spc="-10">
                          <a:effectLst/>
                        </a:rPr>
                        <a:t>Holiday)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30"/>
                        </a:spcBef>
                        <a:spcAft>
                          <a:spcPts val="0"/>
                        </a:spcAft>
                      </a:pPr>
                      <a:r>
                        <a:rPr lang="en-US" sz="800">
                          <a:effectLst/>
                        </a:rPr>
                        <a:t>Teaching</a:t>
                      </a:r>
                      <a:r>
                        <a:rPr lang="en-US" sz="800" spc="-5">
                          <a:effectLst/>
                        </a:rPr>
                        <a:t> </a:t>
                      </a:r>
                      <a:r>
                        <a:rPr lang="en-US" sz="800">
                          <a:effectLst/>
                        </a:rPr>
                        <a:t>and Learning</a:t>
                      </a:r>
                      <a:r>
                        <a:rPr lang="en-US" sz="800" spc="-5">
                          <a:effectLst/>
                        </a:rPr>
                        <a:t> </a:t>
                      </a:r>
                      <a:r>
                        <a:rPr lang="en-US" sz="800">
                          <a:effectLst/>
                        </a:rPr>
                        <a:t>(Monday, Public</a:t>
                      </a:r>
                      <a:r>
                        <a:rPr lang="en-US" sz="800" spc="-5">
                          <a:effectLst/>
                        </a:rPr>
                        <a:t> </a:t>
                      </a:r>
                      <a:r>
                        <a:rPr lang="en-US" sz="800" spc="-10">
                          <a:effectLst/>
                        </a:rPr>
                        <a:t>Holiday)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5">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488215773"/>
                  </a:ext>
                </a:extLst>
              </a:tr>
              <a:tr h="137564">
                <a:tc>
                  <a:txBody>
                    <a:bodyPr/>
                    <a:lstStyle/>
                    <a:p>
                      <a:pPr marL="165735"/>
                      <a:r>
                        <a:rPr lang="en-US" sz="800" spc="-25">
                          <a:effectLst/>
                        </a:rPr>
                        <a:t>11</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9390"/>
                      <a:r>
                        <a:rPr lang="en-US" sz="800" spc="-10">
                          <a:effectLst/>
                        </a:rPr>
                        <a:t>06-Nov-</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202579284"/>
                  </a:ext>
                </a:extLst>
              </a:tr>
              <a:tr h="137564">
                <a:tc>
                  <a:txBody>
                    <a:bodyPr/>
                    <a:lstStyle/>
                    <a:p>
                      <a:pPr marL="165735"/>
                      <a:r>
                        <a:rPr lang="en-US" sz="800" spc="-25">
                          <a:effectLst/>
                        </a:rPr>
                        <a:t>12</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9390"/>
                      <a:r>
                        <a:rPr lang="en-US" sz="800" spc="-10">
                          <a:effectLst/>
                        </a:rPr>
                        <a:t>13-Nov-</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68106251"/>
                  </a:ext>
                </a:extLst>
              </a:tr>
              <a:tr h="137564">
                <a:tc>
                  <a:txBody>
                    <a:bodyPr/>
                    <a:lstStyle/>
                    <a:p>
                      <a:pPr marL="165735"/>
                      <a:r>
                        <a:rPr lang="en-US" sz="800" spc="-25">
                          <a:effectLst/>
                        </a:rPr>
                        <a:t>13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9390"/>
                      <a:r>
                        <a:rPr lang="en-US" sz="800" spc="-10">
                          <a:effectLst/>
                        </a:rPr>
                        <a:t>20-Nov-</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2066495576"/>
                  </a:ext>
                </a:extLst>
              </a:tr>
              <a:tr h="137564">
                <a:tc>
                  <a:txBody>
                    <a:bodyPr/>
                    <a:lstStyle/>
                    <a:p>
                      <a:pPr marL="165735"/>
                      <a:r>
                        <a:rPr lang="en-US" sz="800" spc="-25">
                          <a:effectLst/>
                        </a:rPr>
                        <a:t>14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9390"/>
                      <a:r>
                        <a:rPr lang="en-US" sz="800" spc="-10">
                          <a:effectLst/>
                        </a:rPr>
                        <a:t>27-Nov-</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3824031532"/>
                  </a:ext>
                </a:extLst>
              </a:tr>
              <a:tr h="137564">
                <a:tc>
                  <a:txBody>
                    <a:bodyPr/>
                    <a:lstStyle/>
                    <a:p>
                      <a:pPr marL="161290">
                        <a:spcBef>
                          <a:spcPts val="280"/>
                        </a:spcBef>
                        <a:spcAft>
                          <a:spcPts val="0"/>
                        </a:spcAft>
                      </a:pPr>
                      <a:r>
                        <a:rPr lang="en-US" sz="800" spc="-25">
                          <a:effectLst/>
                        </a:rPr>
                        <a:t>15</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3835">
                        <a:spcBef>
                          <a:spcPts val="260"/>
                        </a:spcBef>
                        <a:spcAft>
                          <a:spcPts val="0"/>
                        </a:spcAft>
                      </a:pPr>
                      <a:r>
                        <a:rPr lang="en-US" sz="800" spc="-10">
                          <a:effectLst/>
                        </a:rPr>
                        <a:t>04-Dec-</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80"/>
                        </a:spcBef>
                      </a:pPr>
                      <a:r>
                        <a:rPr lang="en-US" sz="800" spc="-10">
                          <a:effectLst/>
                        </a:rPr>
                        <a:t>Revision</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80"/>
                        </a:spcBef>
                        <a:spcAft>
                          <a:spcPts val="0"/>
                        </a:spcAft>
                      </a:pPr>
                      <a:r>
                        <a:rPr lang="en-US" sz="800" spc="-10">
                          <a:effectLst/>
                        </a:rPr>
                        <a:t>Revision</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1085867727"/>
                  </a:ext>
                </a:extLst>
              </a:tr>
              <a:tr h="275124">
                <a:tc>
                  <a:txBody>
                    <a:bodyPr/>
                    <a:lstStyle/>
                    <a:p>
                      <a:pPr marL="165735">
                        <a:spcBef>
                          <a:spcPts val="255"/>
                        </a:spcBef>
                        <a:spcAft>
                          <a:spcPts val="0"/>
                        </a:spcAft>
                      </a:pPr>
                      <a:r>
                        <a:rPr lang="en-US" sz="800" spc="-25">
                          <a:effectLst/>
                        </a:rPr>
                        <a:t>16</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3835">
                        <a:spcBef>
                          <a:spcPts val="255"/>
                        </a:spcBef>
                        <a:spcAft>
                          <a:spcPts val="0"/>
                        </a:spcAft>
                      </a:pPr>
                      <a:r>
                        <a:rPr lang="en-US" sz="800" spc="-10">
                          <a:effectLst/>
                        </a:rPr>
                        <a:t>11-Dec-</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55"/>
                        </a:spcBef>
                      </a:pPr>
                      <a:r>
                        <a:rPr lang="en-US" sz="800">
                          <a:effectLst/>
                        </a:rPr>
                        <a:t>Assessment</a:t>
                      </a:r>
                      <a:r>
                        <a:rPr lang="en-US" sz="800" spc="-5">
                          <a:effectLst/>
                        </a:rPr>
                        <a:t> </a:t>
                      </a:r>
                      <a:r>
                        <a:rPr lang="en-US" sz="800" spc="-50">
                          <a:effectLst/>
                        </a:rPr>
                        <a:t>*</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55"/>
                        </a:spcBef>
                        <a:spcAft>
                          <a:spcPts val="0"/>
                        </a:spcAft>
                      </a:pPr>
                      <a:r>
                        <a:rPr lang="en-US" sz="800" dirty="0">
                          <a:effectLst/>
                        </a:rPr>
                        <a:t>Assessment</a:t>
                      </a:r>
                      <a:r>
                        <a:rPr lang="en-US" sz="800" spc="-5" dirty="0">
                          <a:effectLst/>
                        </a:rPr>
                        <a:t> </a:t>
                      </a:r>
                      <a:r>
                        <a:rPr lang="en-US" sz="800" dirty="0">
                          <a:effectLst/>
                        </a:rPr>
                        <a:t>*</a:t>
                      </a:r>
                      <a:r>
                        <a:rPr lang="en-US" sz="800" spc="-5" dirty="0">
                          <a:effectLst/>
                        </a:rPr>
                        <a:t> </a:t>
                      </a:r>
                      <a:r>
                        <a:rPr lang="en-US" sz="800" spc="-50" dirty="0">
                          <a:effectLst/>
                        </a:rPr>
                        <a:t>~</a:t>
                      </a:r>
                      <a:endParaRPr lang="en-IE" sz="8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3970">
                        <a:spcBef>
                          <a:spcPts val="340"/>
                        </a:spcBef>
                        <a:spcAft>
                          <a:spcPts val="0"/>
                        </a:spcAft>
                      </a:pPr>
                      <a:r>
                        <a:rPr lang="en-US" sz="800">
                          <a:effectLst/>
                        </a:rPr>
                        <a:t>←Michaelmas</a:t>
                      </a:r>
                      <a:r>
                        <a:rPr lang="en-US" sz="800" spc="-15">
                          <a:effectLst/>
                        </a:rPr>
                        <a:t> </a:t>
                      </a:r>
                      <a:r>
                        <a:rPr lang="en-US" sz="800">
                          <a:effectLst/>
                        </a:rPr>
                        <a:t>term</a:t>
                      </a:r>
                      <a:r>
                        <a:rPr lang="en-US" sz="800" spc="-20">
                          <a:effectLst/>
                        </a:rPr>
                        <a:t> </a:t>
                      </a:r>
                      <a:r>
                        <a:rPr lang="en-US" sz="800">
                          <a:effectLst/>
                        </a:rPr>
                        <a:t>ends</a:t>
                      </a:r>
                      <a:r>
                        <a:rPr lang="en-US" sz="800" spc="-10">
                          <a:effectLst/>
                        </a:rPr>
                        <a:t> </a:t>
                      </a:r>
                      <a:r>
                        <a:rPr lang="en-US" sz="800">
                          <a:effectLst/>
                        </a:rPr>
                        <a:t>Sunday</a:t>
                      </a:r>
                      <a:r>
                        <a:rPr lang="en-US" sz="800" spc="-20">
                          <a:effectLst/>
                        </a:rPr>
                        <a:t> </a:t>
                      </a:r>
                      <a:r>
                        <a:rPr lang="en-US" sz="800">
                          <a:effectLst/>
                        </a:rPr>
                        <a:t>17</a:t>
                      </a:r>
                      <a:r>
                        <a:rPr lang="en-US" sz="800" spc="-20">
                          <a:effectLst/>
                        </a:rPr>
                        <a:t> </a:t>
                      </a:r>
                      <a:r>
                        <a:rPr lang="en-US" sz="800">
                          <a:effectLst/>
                        </a:rPr>
                        <a:t>December</a:t>
                      </a:r>
                      <a:r>
                        <a:rPr lang="en-US" sz="800" spc="-15">
                          <a:effectLst/>
                        </a:rPr>
                        <a:t> </a:t>
                      </a:r>
                      <a:r>
                        <a:rPr lang="en-US" sz="800">
                          <a:effectLst/>
                        </a:rPr>
                        <a:t>2023/Semester</a:t>
                      </a:r>
                      <a:r>
                        <a:rPr lang="en-US" sz="800" spc="-10">
                          <a:effectLst/>
                        </a:rPr>
                        <a:t> </a:t>
                      </a:r>
                      <a:r>
                        <a:rPr lang="en-US" sz="800">
                          <a:effectLst/>
                        </a:rPr>
                        <a:t>1</a:t>
                      </a:r>
                      <a:r>
                        <a:rPr lang="en-US" sz="800" spc="-25">
                          <a:effectLst/>
                        </a:rPr>
                        <a:t> </a:t>
                      </a:r>
                      <a:r>
                        <a:rPr lang="en-US" sz="800" spc="-20">
                          <a:effectLst/>
                        </a:rPr>
                        <a:t>ends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302273754"/>
                  </a:ext>
                </a:extLst>
              </a:tr>
              <a:tr h="137564">
                <a:tc>
                  <a:txBody>
                    <a:bodyPr/>
                    <a:lstStyle/>
                    <a:p>
                      <a:pPr marL="165735">
                        <a:spcBef>
                          <a:spcPts val="255"/>
                        </a:spcBef>
                        <a:spcAft>
                          <a:spcPts val="0"/>
                        </a:spcAft>
                      </a:pPr>
                      <a:r>
                        <a:rPr lang="en-US" sz="800" spc="-25">
                          <a:effectLst/>
                        </a:rPr>
                        <a:t>17</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3835">
                        <a:spcBef>
                          <a:spcPts val="255"/>
                        </a:spcBef>
                        <a:spcAft>
                          <a:spcPts val="0"/>
                        </a:spcAft>
                      </a:pPr>
                      <a:r>
                        <a:rPr lang="en-US" sz="800" spc="-10">
                          <a:effectLst/>
                        </a:rPr>
                        <a:t>18-Dec-</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3">
                  <a:txBody>
                    <a:bodyPr/>
                    <a:lstStyle/>
                    <a:p>
                      <a:pPr>
                        <a:spcBef>
                          <a:spcPts val="10"/>
                        </a:spcBef>
                      </a:pPr>
                      <a:r>
                        <a:rPr lang="en-US" sz="800">
                          <a:effectLst/>
                        </a:rPr>
                        <a:t> </a:t>
                      </a:r>
                      <a:endParaRPr lang="en-IE" sz="800">
                        <a:effectLst/>
                      </a:endParaRPr>
                    </a:p>
                    <a:p>
                      <a:r>
                        <a:rPr lang="en-US" sz="800">
                          <a:effectLst/>
                        </a:rPr>
                        <a:t>Christmas</a:t>
                      </a:r>
                      <a:r>
                        <a:rPr lang="en-US" sz="800" spc="-5">
                          <a:effectLst/>
                        </a:rPr>
                        <a:t> </a:t>
                      </a:r>
                      <a:r>
                        <a:rPr lang="en-US" sz="800">
                          <a:effectLst/>
                        </a:rPr>
                        <a:t>Period</a:t>
                      </a:r>
                      <a:r>
                        <a:rPr lang="en-US" sz="800" spc="135">
                          <a:effectLst/>
                        </a:rPr>
                        <a:t> </a:t>
                      </a:r>
                      <a:r>
                        <a:rPr lang="en-US" sz="800">
                          <a:effectLst/>
                        </a:rPr>
                        <a:t>-</a:t>
                      </a:r>
                      <a:r>
                        <a:rPr lang="en-US" sz="800" spc="-10">
                          <a:effectLst/>
                        </a:rPr>
                        <a:t> </a:t>
                      </a:r>
                      <a:r>
                        <a:rPr lang="en-US" sz="800">
                          <a:effectLst/>
                        </a:rPr>
                        <a:t>College</a:t>
                      </a:r>
                      <a:r>
                        <a:rPr lang="en-US" sz="800" spc="-10">
                          <a:effectLst/>
                        </a:rPr>
                        <a:t> closed</a:t>
                      </a:r>
                      <a:endParaRPr lang="en-IE" sz="800">
                        <a:effectLst/>
                      </a:endParaRPr>
                    </a:p>
                    <a:p>
                      <a:pPr>
                        <a:spcBef>
                          <a:spcPts val="95"/>
                        </a:spcBef>
                      </a:pPr>
                      <a:r>
                        <a:rPr lang="en-US" sz="800">
                          <a:effectLst/>
                        </a:rPr>
                        <a:t>22</a:t>
                      </a:r>
                      <a:r>
                        <a:rPr lang="en-US" sz="800" spc="5">
                          <a:effectLst/>
                        </a:rPr>
                        <a:t> </a:t>
                      </a:r>
                      <a:r>
                        <a:rPr lang="en-US" sz="800">
                          <a:effectLst/>
                        </a:rPr>
                        <a:t>December 2023</a:t>
                      </a:r>
                      <a:r>
                        <a:rPr lang="en-US" sz="800" spc="10">
                          <a:effectLst/>
                        </a:rPr>
                        <a:t> </a:t>
                      </a:r>
                      <a:r>
                        <a:rPr lang="en-US" sz="800">
                          <a:effectLst/>
                        </a:rPr>
                        <a:t>to 1</a:t>
                      </a:r>
                      <a:r>
                        <a:rPr lang="en-US" sz="800" spc="10">
                          <a:effectLst/>
                        </a:rPr>
                        <a:t> </a:t>
                      </a:r>
                      <a:r>
                        <a:rPr lang="en-US" sz="800">
                          <a:effectLst/>
                        </a:rPr>
                        <a:t>January</a:t>
                      </a:r>
                      <a:r>
                        <a:rPr lang="en-US" sz="800" spc="5">
                          <a:effectLst/>
                        </a:rPr>
                        <a:t> </a:t>
                      </a:r>
                      <a:r>
                        <a:rPr lang="en-US" sz="800">
                          <a:effectLst/>
                        </a:rPr>
                        <a:t>2024</a:t>
                      </a:r>
                      <a:r>
                        <a:rPr lang="en-US" sz="800" spc="10">
                          <a:effectLst/>
                        </a:rPr>
                        <a:t> </a:t>
                      </a:r>
                      <a:r>
                        <a:rPr lang="en-US" sz="800" spc="-10">
                          <a:effectLst/>
                        </a:rPr>
                        <a:t>inclusive</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3">
                  <a:txBody>
                    <a:bodyPr/>
                    <a:lstStyle/>
                    <a:p>
                      <a:pPr>
                        <a:spcBef>
                          <a:spcPts val="10"/>
                        </a:spcBef>
                      </a:pPr>
                      <a:r>
                        <a:rPr lang="en-US" sz="800">
                          <a:effectLst/>
                        </a:rPr>
                        <a:t> </a:t>
                      </a:r>
                      <a:endParaRPr lang="en-IE" sz="800">
                        <a:effectLst/>
                      </a:endParaRPr>
                    </a:p>
                    <a:p>
                      <a:pPr marL="16510"/>
                      <a:r>
                        <a:rPr lang="en-US" sz="800">
                          <a:effectLst/>
                        </a:rPr>
                        <a:t>Christmas</a:t>
                      </a:r>
                      <a:r>
                        <a:rPr lang="en-US" sz="800" spc="-5">
                          <a:effectLst/>
                        </a:rPr>
                        <a:t> </a:t>
                      </a:r>
                      <a:r>
                        <a:rPr lang="en-US" sz="800">
                          <a:effectLst/>
                        </a:rPr>
                        <a:t>Period</a:t>
                      </a:r>
                      <a:r>
                        <a:rPr lang="en-US" sz="800" spc="135">
                          <a:effectLst/>
                        </a:rPr>
                        <a:t> </a:t>
                      </a:r>
                      <a:r>
                        <a:rPr lang="en-US" sz="800">
                          <a:effectLst/>
                        </a:rPr>
                        <a:t>-</a:t>
                      </a:r>
                      <a:r>
                        <a:rPr lang="en-US" sz="800" spc="-10">
                          <a:effectLst/>
                        </a:rPr>
                        <a:t> </a:t>
                      </a:r>
                      <a:r>
                        <a:rPr lang="en-US" sz="800">
                          <a:effectLst/>
                        </a:rPr>
                        <a:t>College</a:t>
                      </a:r>
                      <a:r>
                        <a:rPr lang="en-US" sz="800" spc="-10">
                          <a:effectLst/>
                        </a:rPr>
                        <a:t> closed</a:t>
                      </a:r>
                      <a:endParaRPr lang="en-IE" sz="800">
                        <a:effectLst/>
                      </a:endParaRPr>
                    </a:p>
                    <a:p>
                      <a:pPr marL="16510">
                        <a:spcBef>
                          <a:spcPts val="95"/>
                        </a:spcBef>
                        <a:spcAft>
                          <a:spcPts val="0"/>
                        </a:spcAft>
                      </a:pPr>
                      <a:r>
                        <a:rPr lang="en-US" sz="800">
                          <a:effectLst/>
                        </a:rPr>
                        <a:t>22</a:t>
                      </a:r>
                      <a:r>
                        <a:rPr lang="en-US" sz="800" spc="5">
                          <a:effectLst/>
                        </a:rPr>
                        <a:t> </a:t>
                      </a:r>
                      <a:r>
                        <a:rPr lang="en-US" sz="800">
                          <a:effectLst/>
                        </a:rPr>
                        <a:t>December 2023</a:t>
                      </a:r>
                      <a:r>
                        <a:rPr lang="en-US" sz="800" spc="10">
                          <a:effectLst/>
                        </a:rPr>
                        <a:t> </a:t>
                      </a:r>
                      <a:r>
                        <a:rPr lang="en-US" sz="800">
                          <a:effectLst/>
                        </a:rPr>
                        <a:t>to 1</a:t>
                      </a:r>
                      <a:r>
                        <a:rPr lang="en-US" sz="800" spc="10">
                          <a:effectLst/>
                        </a:rPr>
                        <a:t> </a:t>
                      </a:r>
                      <a:r>
                        <a:rPr lang="en-US" sz="800">
                          <a:effectLst/>
                        </a:rPr>
                        <a:t>January</a:t>
                      </a:r>
                      <a:r>
                        <a:rPr lang="en-US" sz="800" spc="5">
                          <a:effectLst/>
                        </a:rPr>
                        <a:t> </a:t>
                      </a:r>
                      <a:r>
                        <a:rPr lang="en-US" sz="800">
                          <a:effectLst/>
                        </a:rPr>
                        <a:t>2024</a:t>
                      </a:r>
                      <a:r>
                        <a:rPr lang="en-US" sz="800" spc="10">
                          <a:effectLst/>
                        </a:rPr>
                        <a:t> </a:t>
                      </a:r>
                      <a:r>
                        <a:rPr lang="en-US" sz="800" spc="-10">
                          <a:effectLst/>
                        </a:rPr>
                        <a:t>inclusive</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3">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116330823"/>
                  </a:ext>
                </a:extLst>
              </a:tr>
              <a:tr h="137564">
                <a:tc>
                  <a:txBody>
                    <a:bodyPr/>
                    <a:lstStyle/>
                    <a:p>
                      <a:pPr marL="165735"/>
                      <a:r>
                        <a:rPr lang="en-US" sz="800" spc="-25">
                          <a:effectLst/>
                        </a:rPr>
                        <a:t>18</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3835"/>
                      <a:r>
                        <a:rPr lang="en-US" sz="800" spc="-10">
                          <a:effectLst/>
                        </a:rPr>
                        <a:t>25-Dec-</a:t>
                      </a:r>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tc vMerge="1">
                  <a:txBody>
                    <a:bodyPr/>
                    <a:lstStyle/>
                    <a:p>
                      <a:endParaRPr lang="en-IE"/>
                    </a:p>
                  </a:txBody>
                  <a:tcPr/>
                </a:tc>
                <a:tc vMerge="1">
                  <a:txBody>
                    <a:bodyPr/>
                    <a:lstStyle/>
                    <a:p>
                      <a:endParaRPr lang="en-IE"/>
                    </a:p>
                  </a:txBody>
                  <a:tcPr/>
                </a:tc>
                <a:extLst>
                  <a:ext uri="{0D108BD9-81ED-4DB2-BD59-A6C34878D82A}">
                    <a16:rowId xmlns:a16="http://schemas.microsoft.com/office/drawing/2014/main" val="4178062603"/>
                  </a:ext>
                </a:extLst>
              </a:tr>
              <a:tr h="151893">
                <a:tc>
                  <a:txBody>
                    <a:bodyPr/>
                    <a:lstStyle/>
                    <a:p>
                      <a:pPr marL="165735"/>
                      <a:r>
                        <a:rPr lang="en-US" sz="800" spc="-25">
                          <a:effectLst/>
                        </a:rPr>
                        <a:t>19</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11455"/>
                      <a:r>
                        <a:rPr lang="en-US" sz="800">
                          <a:effectLst/>
                        </a:rPr>
                        <a:t>01-Jan-</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tc vMerge="1">
                  <a:txBody>
                    <a:bodyPr/>
                    <a:lstStyle/>
                    <a:p>
                      <a:endParaRPr lang="en-IE"/>
                    </a:p>
                  </a:txBody>
                  <a:tcPr/>
                </a:tc>
                <a:tc vMerge="1">
                  <a:txBody>
                    <a:bodyPr/>
                    <a:lstStyle/>
                    <a:p>
                      <a:endParaRPr lang="en-IE"/>
                    </a:p>
                  </a:txBody>
                  <a:tcPr/>
                </a:tc>
                <a:extLst>
                  <a:ext uri="{0D108BD9-81ED-4DB2-BD59-A6C34878D82A}">
                    <a16:rowId xmlns:a16="http://schemas.microsoft.com/office/drawing/2014/main" val="3605556973"/>
                  </a:ext>
                </a:extLst>
              </a:tr>
              <a:tr h="145835">
                <a:tc>
                  <a:txBody>
                    <a:bodyPr/>
                    <a:lstStyle/>
                    <a:p>
                      <a:pPr marL="165735">
                        <a:spcBef>
                          <a:spcPts val="255"/>
                        </a:spcBef>
                        <a:spcAft>
                          <a:spcPts val="0"/>
                        </a:spcAft>
                      </a:pPr>
                      <a:r>
                        <a:rPr lang="en-US" sz="800" spc="-25">
                          <a:effectLst/>
                        </a:rPr>
                        <a:t>20</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11455">
                        <a:spcBef>
                          <a:spcPts val="255"/>
                        </a:spcBef>
                        <a:spcAft>
                          <a:spcPts val="0"/>
                        </a:spcAft>
                      </a:pPr>
                      <a:r>
                        <a:rPr lang="en-US" sz="800">
                          <a:effectLst/>
                        </a:rPr>
                        <a:t>08-Jan-</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55"/>
                        </a:spcBef>
                      </a:pPr>
                      <a:r>
                        <a:rPr lang="en-US" sz="800">
                          <a:effectLst/>
                        </a:rPr>
                        <a:t>Foundation</a:t>
                      </a:r>
                      <a:r>
                        <a:rPr lang="en-US" sz="800" spc="-15">
                          <a:effectLst/>
                        </a:rPr>
                        <a:t> </a:t>
                      </a:r>
                      <a:r>
                        <a:rPr lang="en-US" sz="800">
                          <a:effectLst/>
                        </a:rPr>
                        <a:t>Scholarship</a:t>
                      </a:r>
                      <a:r>
                        <a:rPr lang="en-US" sz="800" spc="-15">
                          <a:effectLst/>
                        </a:rPr>
                        <a:t> </a:t>
                      </a:r>
                      <a:r>
                        <a:rPr lang="en-US" sz="800">
                          <a:effectLst/>
                        </a:rPr>
                        <a:t>Examinations</a:t>
                      </a:r>
                      <a:r>
                        <a:rPr lang="en-US" sz="800" spc="-10">
                          <a:effectLst/>
                        </a:rPr>
                        <a:t> </a:t>
                      </a:r>
                      <a:r>
                        <a:rPr lang="en-US" sz="800" spc="-50">
                          <a:effectLst/>
                        </a:rPr>
                        <a:t>^</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55"/>
                        </a:spcBef>
                        <a:spcAft>
                          <a:spcPts val="0"/>
                        </a:spcAft>
                      </a:pPr>
                      <a:r>
                        <a:rPr lang="en-US" sz="800">
                          <a:effectLst/>
                        </a:rPr>
                        <a:t>Foundation</a:t>
                      </a:r>
                      <a:r>
                        <a:rPr lang="en-US" sz="800" spc="-15">
                          <a:effectLst/>
                        </a:rPr>
                        <a:t> </a:t>
                      </a:r>
                      <a:r>
                        <a:rPr lang="en-US" sz="800">
                          <a:effectLst/>
                        </a:rPr>
                        <a:t>Scholarship</a:t>
                      </a:r>
                      <a:r>
                        <a:rPr lang="en-US" sz="800" spc="-15">
                          <a:effectLst/>
                        </a:rPr>
                        <a:t> </a:t>
                      </a:r>
                      <a:r>
                        <a:rPr lang="en-US" sz="800">
                          <a:effectLst/>
                        </a:rPr>
                        <a:t>Examinations</a:t>
                      </a:r>
                      <a:r>
                        <a:rPr lang="en-US" sz="800" spc="-10">
                          <a:effectLst/>
                        </a:rPr>
                        <a:t> </a:t>
                      </a:r>
                      <a:r>
                        <a:rPr lang="en-US" sz="800" spc="-50">
                          <a:effectLst/>
                        </a:rPr>
                        <a:t>^</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2">
                  <a:txBody>
                    <a:bodyPr/>
                    <a:lstStyle/>
                    <a:p>
                      <a:r>
                        <a:rPr lang="en-US" sz="800">
                          <a:effectLst/>
                        </a:rPr>
                        <a:t> </a:t>
                      </a:r>
                      <a:endParaRPr lang="en-IE" sz="800">
                        <a:effectLst/>
                      </a:endParaRPr>
                    </a:p>
                    <a:p>
                      <a:r>
                        <a:rPr lang="en-US" sz="800">
                          <a:effectLst/>
                        </a:rPr>
                        <a:t> </a:t>
                      </a:r>
                      <a:endParaRPr lang="en-IE" sz="800">
                        <a:effectLst/>
                      </a:endParaRPr>
                    </a:p>
                    <a:p>
                      <a:pPr marL="13970">
                        <a:spcBef>
                          <a:spcPts val="355"/>
                        </a:spcBef>
                        <a:spcAft>
                          <a:spcPts val="0"/>
                        </a:spcAft>
                      </a:pPr>
                      <a:r>
                        <a:rPr lang="en-US" sz="800">
                          <a:effectLst/>
                        </a:rPr>
                        <a:t>←Hilary</a:t>
                      </a:r>
                      <a:r>
                        <a:rPr lang="en-US" sz="800" spc="-25">
                          <a:effectLst/>
                        </a:rPr>
                        <a:t> </a:t>
                      </a:r>
                      <a:r>
                        <a:rPr lang="en-US" sz="800">
                          <a:effectLst/>
                        </a:rPr>
                        <a:t>Term</a:t>
                      </a:r>
                      <a:r>
                        <a:rPr lang="en-US" sz="800" spc="-20">
                          <a:effectLst/>
                        </a:rPr>
                        <a:t> </a:t>
                      </a:r>
                      <a:r>
                        <a:rPr lang="en-US" sz="800">
                          <a:effectLst/>
                        </a:rPr>
                        <a:t>begins/Semester</a:t>
                      </a:r>
                      <a:r>
                        <a:rPr lang="en-US" sz="800" spc="-20">
                          <a:effectLst/>
                        </a:rPr>
                        <a:t> </a:t>
                      </a:r>
                      <a:r>
                        <a:rPr lang="en-US" sz="800">
                          <a:effectLst/>
                        </a:rPr>
                        <a:t>2</a:t>
                      </a:r>
                      <a:r>
                        <a:rPr lang="en-US" sz="800" spc="-25">
                          <a:effectLst/>
                        </a:rPr>
                        <a:t> </a:t>
                      </a:r>
                      <a:r>
                        <a:rPr lang="en-US" sz="800" spc="-10">
                          <a:effectLst/>
                        </a:rPr>
                        <a:t>begins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2986654760"/>
                  </a:ext>
                </a:extLst>
              </a:tr>
              <a:tr h="324172">
                <a:tc>
                  <a:txBody>
                    <a:bodyPr/>
                    <a:lstStyle/>
                    <a:p>
                      <a:pPr marL="165735"/>
                      <a:r>
                        <a:rPr lang="en-US" sz="800" spc="-25">
                          <a:effectLst/>
                        </a:rPr>
                        <a:t>21</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11455"/>
                      <a:r>
                        <a:rPr lang="en-US" sz="800">
                          <a:effectLst/>
                        </a:rPr>
                        <a:t>15-Jan-</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spc="-10">
                          <a:effectLst/>
                        </a:rPr>
                        <a:t>Marking/Results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spc="-10">
                          <a:effectLst/>
                        </a:rPr>
                        <a:t>Marking/Results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3218837959"/>
                  </a:ext>
                </a:extLst>
              </a:tr>
              <a:tr h="137564">
                <a:tc>
                  <a:txBody>
                    <a:bodyPr/>
                    <a:lstStyle/>
                    <a:p>
                      <a:pPr marL="165735">
                        <a:spcBef>
                          <a:spcPts val="230"/>
                        </a:spcBef>
                        <a:spcAft>
                          <a:spcPts val="0"/>
                        </a:spcAft>
                      </a:pPr>
                      <a:r>
                        <a:rPr lang="en-US" sz="800" spc="-25">
                          <a:effectLst/>
                        </a:rPr>
                        <a:t>22</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11455">
                        <a:spcBef>
                          <a:spcPts val="230"/>
                        </a:spcBef>
                        <a:spcAft>
                          <a:spcPts val="0"/>
                        </a:spcAft>
                      </a:pPr>
                      <a:r>
                        <a:rPr lang="en-US" sz="800">
                          <a:effectLst/>
                        </a:rPr>
                        <a:t>22-Jan-</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30"/>
                        </a:spcBef>
                      </a:pPr>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30"/>
                        </a:spcBef>
                        <a:spcAft>
                          <a:spcPts val="0"/>
                        </a:spcAft>
                      </a:pPr>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6">
                  <a:txBody>
                    <a:bodyPr/>
                    <a:lstStyle/>
                    <a:p>
                      <a:pPr marL="13970">
                        <a:spcBef>
                          <a:spcPts val="315"/>
                        </a:spcBef>
                        <a:spcAft>
                          <a:spcPts val="0"/>
                        </a:spcAft>
                      </a:pPr>
                      <a:r>
                        <a:rPr lang="en-US" sz="800">
                          <a:effectLst/>
                        </a:rPr>
                        <a:t>←Hilary</a:t>
                      </a:r>
                      <a:r>
                        <a:rPr lang="en-US" sz="800" spc="-20">
                          <a:effectLst/>
                        </a:rPr>
                        <a:t> </a:t>
                      </a:r>
                      <a:r>
                        <a:rPr lang="en-US" sz="800">
                          <a:effectLst/>
                        </a:rPr>
                        <a:t>teaching</a:t>
                      </a:r>
                      <a:r>
                        <a:rPr lang="en-US" sz="800" spc="-15">
                          <a:effectLst/>
                        </a:rPr>
                        <a:t> </a:t>
                      </a:r>
                      <a:r>
                        <a:rPr lang="en-US" sz="800">
                          <a:effectLst/>
                        </a:rPr>
                        <a:t>term</a:t>
                      </a:r>
                      <a:r>
                        <a:rPr lang="en-US" sz="800" spc="-15">
                          <a:effectLst/>
                        </a:rPr>
                        <a:t> </a:t>
                      </a:r>
                      <a:r>
                        <a:rPr lang="en-US" sz="800" spc="-10">
                          <a:effectLst/>
                        </a:rPr>
                        <a:t>begins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2290928275"/>
                  </a:ext>
                </a:extLst>
              </a:tr>
              <a:tr h="137564">
                <a:tc>
                  <a:txBody>
                    <a:bodyPr/>
                    <a:lstStyle/>
                    <a:p>
                      <a:pPr marL="165735"/>
                      <a:r>
                        <a:rPr lang="en-US" sz="800" spc="-25">
                          <a:effectLst/>
                        </a:rPr>
                        <a:t>23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11455"/>
                      <a:r>
                        <a:rPr lang="en-US" sz="800">
                          <a:effectLst/>
                        </a:rPr>
                        <a:t>29-Jan-</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1243472504"/>
                  </a:ext>
                </a:extLst>
              </a:tr>
              <a:tr h="145835">
                <a:tc>
                  <a:txBody>
                    <a:bodyPr/>
                    <a:lstStyle/>
                    <a:p>
                      <a:pPr marL="165735"/>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5105"/>
                      <a:r>
                        <a:rPr lang="en-US" sz="800" spc="-10">
                          <a:effectLst/>
                        </a:rPr>
                        <a:t>05-Feb-</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a:t>
                      </a:r>
                      <a:r>
                        <a:rPr lang="en-US" sz="800" spc="-5">
                          <a:effectLst/>
                        </a:rPr>
                        <a:t> </a:t>
                      </a:r>
                      <a:r>
                        <a:rPr lang="en-US" sz="800">
                          <a:effectLst/>
                        </a:rPr>
                        <a:t>and Learning</a:t>
                      </a:r>
                      <a:r>
                        <a:rPr lang="en-US" sz="800" spc="-5">
                          <a:effectLst/>
                        </a:rPr>
                        <a:t> </a:t>
                      </a:r>
                      <a:r>
                        <a:rPr lang="en-US" sz="800">
                          <a:effectLst/>
                        </a:rPr>
                        <a:t>(Monday, Public</a:t>
                      </a:r>
                      <a:r>
                        <a:rPr lang="en-US" sz="800" spc="-5">
                          <a:effectLst/>
                        </a:rPr>
                        <a:t> </a:t>
                      </a:r>
                      <a:r>
                        <a:rPr lang="en-US" sz="800" spc="-10">
                          <a:effectLst/>
                        </a:rPr>
                        <a:t>Holiday)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a:t>
                      </a:r>
                      <a:r>
                        <a:rPr lang="en-US" sz="800" spc="-5">
                          <a:effectLst/>
                        </a:rPr>
                        <a:t> </a:t>
                      </a:r>
                      <a:r>
                        <a:rPr lang="en-US" sz="800">
                          <a:effectLst/>
                        </a:rPr>
                        <a:t>and Learning</a:t>
                      </a:r>
                      <a:r>
                        <a:rPr lang="en-US" sz="800" spc="-5">
                          <a:effectLst/>
                        </a:rPr>
                        <a:t> </a:t>
                      </a:r>
                      <a:r>
                        <a:rPr lang="en-US" sz="800">
                          <a:effectLst/>
                        </a:rPr>
                        <a:t>(Monday, Public</a:t>
                      </a:r>
                      <a:r>
                        <a:rPr lang="en-US" sz="800" spc="-5">
                          <a:effectLst/>
                        </a:rPr>
                        <a:t> </a:t>
                      </a:r>
                      <a:r>
                        <a:rPr lang="en-US" sz="800" spc="-10">
                          <a:effectLst/>
                        </a:rPr>
                        <a:t>Holiday)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1048102163"/>
                  </a:ext>
                </a:extLst>
              </a:tr>
              <a:tr h="137564">
                <a:tc>
                  <a:txBody>
                    <a:bodyPr/>
                    <a:lstStyle/>
                    <a:p>
                      <a:pPr marL="165735"/>
                      <a:r>
                        <a:rPr lang="en-US" sz="800" spc="-25">
                          <a:effectLst/>
                        </a:rPr>
                        <a:t>25</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5105"/>
                      <a:r>
                        <a:rPr lang="en-US" sz="800" spc="-10">
                          <a:effectLst/>
                        </a:rPr>
                        <a:t>12-Feb-</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1690662000"/>
                  </a:ext>
                </a:extLst>
              </a:tr>
              <a:tr h="137564">
                <a:tc>
                  <a:txBody>
                    <a:bodyPr/>
                    <a:lstStyle/>
                    <a:p>
                      <a:pPr marL="165735"/>
                      <a:r>
                        <a:rPr lang="en-US" sz="800" spc="-25">
                          <a:effectLst/>
                        </a:rPr>
                        <a:t>26</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5105"/>
                      <a:r>
                        <a:rPr lang="en-US" sz="800" spc="-10">
                          <a:effectLst/>
                        </a:rPr>
                        <a:t>19-Feb-</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2189571407"/>
                  </a:ext>
                </a:extLst>
              </a:tr>
              <a:tr h="137564">
                <a:tc>
                  <a:txBody>
                    <a:bodyPr/>
                    <a:lstStyle/>
                    <a:p>
                      <a:pPr marL="165735"/>
                      <a:r>
                        <a:rPr lang="en-US" sz="800" spc="-25">
                          <a:effectLst/>
                        </a:rPr>
                        <a:t>27</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5105"/>
                      <a:r>
                        <a:rPr lang="en-US" sz="800" spc="-10">
                          <a:effectLst/>
                        </a:rPr>
                        <a:t>26-Feb-</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1538297968"/>
                  </a:ext>
                </a:extLst>
              </a:tr>
              <a:tr h="137564">
                <a:tc>
                  <a:txBody>
                    <a:bodyPr/>
                    <a:lstStyle/>
                    <a:p>
                      <a:pPr marL="165735">
                        <a:spcBef>
                          <a:spcPts val="260"/>
                        </a:spcBef>
                        <a:spcAft>
                          <a:spcPts val="0"/>
                        </a:spcAft>
                      </a:pPr>
                      <a:r>
                        <a:rPr lang="en-US" sz="800" spc="-25">
                          <a:effectLst/>
                        </a:rPr>
                        <a:t>28</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7485">
                        <a:spcBef>
                          <a:spcPts val="260"/>
                        </a:spcBef>
                        <a:spcAft>
                          <a:spcPts val="0"/>
                        </a:spcAft>
                      </a:pPr>
                      <a:r>
                        <a:rPr lang="en-US" sz="800" spc="-10">
                          <a:effectLst/>
                        </a:rPr>
                        <a:t>04-Mar-</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60"/>
                        </a:spcBef>
                      </a:pPr>
                      <a:r>
                        <a:rPr lang="en-US" sz="800" spc="-10">
                          <a:effectLst/>
                        </a:rPr>
                        <a:t>Study/Review</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60"/>
                        </a:spcBef>
                        <a:spcAft>
                          <a:spcPts val="0"/>
                        </a:spcAft>
                      </a:pPr>
                      <a:r>
                        <a:rPr lang="en-US" sz="800" spc="-10">
                          <a:effectLst/>
                        </a:rPr>
                        <a:t>Study/Review</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3222945690"/>
                  </a:ext>
                </a:extLst>
              </a:tr>
              <a:tr h="137564">
                <a:tc>
                  <a:txBody>
                    <a:bodyPr/>
                    <a:lstStyle/>
                    <a:p>
                      <a:pPr marL="165735">
                        <a:spcBef>
                          <a:spcPts val="255"/>
                        </a:spcBef>
                        <a:spcAft>
                          <a:spcPts val="0"/>
                        </a:spcAft>
                      </a:pPr>
                      <a:r>
                        <a:rPr lang="en-US" sz="800" spc="-25">
                          <a:effectLst/>
                        </a:rPr>
                        <a:t>29</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7485">
                        <a:spcBef>
                          <a:spcPts val="255"/>
                        </a:spcBef>
                        <a:spcAft>
                          <a:spcPts val="0"/>
                        </a:spcAft>
                      </a:pPr>
                      <a:r>
                        <a:rPr lang="en-US" sz="800" spc="-10">
                          <a:effectLst/>
                        </a:rPr>
                        <a:t>11-Mar-</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55"/>
                        </a:spcBef>
                      </a:pPr>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55"/>
                        </a:spcBef>
                        <a:spcAft>
                          <a:spcPts val="0"/>
                        </a:spcAft>
                      </a:pPr>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5">
                  <a:txBody>
                    <a:bodyPr/>
                    <a:lstStyle/>
                    <a:p>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1152841303"/>
                  </a:ext>
                </a:extLst>
              </a:tr>
              <a:tr h="145835">
                <a:tc>
                  <a:txBody>
                    <a:bodyPr/>
                    <a:lstStyle/>
                    <a:p>
                      <a:pPr marL="165735"/>
                      <a:r>
                        <a:rPr lang="en-US" sz="800" spc="-25">
                          <a:effectLst/>
                        </a:rPr>
                        <a:t>30</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7485"/>
                      <a:r>
                        <a:rPr lang="en-US" sz="800" spc="-10">
                          <a:effectLst/>
                        </a:rPr>
                        <a:t>18-Mar-</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a:t>
                      </a:r>
                      <a:r>
                        <a:rPr lang="en-US" sz="800" spc="-5">
                          <a:effectLst/>
                        </a:rPr>
                        <a:t> </a:t>
                      </a:r>
                      <a:r>
                        <a:rPr lang="en-US" sz="800">
                          <a:effectLst/>
                        </a:rPr>
                        <a:t>and Learning</a:t>
                      </a:r>
                      <a:r>
                        <a:rPr lang="en-US" sz="800" spc="-5">
                          <a:effectLst/>
                        </a:rPr>
                        <a:t> </a:t>
                      </a:r>
                      <a:r>
                        <a:rPr lang="en-US" sz="800">
                          <a:effectLst/>
                        </a:rPr>
                        <a:t>(Monday, Public</a:t>
                      </a:r>
                      <a:r>
                        <a:rPr lang="en-US" sz="800" spc="-5">
                          <a:effectLst/>
                        </a:rPr>
                        <a:t> </a:t>
                      </a:r>
                      <a:r>
                        <a:rPr lang="en-US" sz="800" spc="-10">
                          <a:effectLst/>
                        </a:rPr>
                        <a:t>Holiday)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a:t>
                      </a:r>
                      <a:r>
                        <a:rPr lang="en-US" sz="800" spc="-5">
                          <a:effectLst/>
                        </a:rPr>
                        <a:t> </a:t>
                      </a:r>
                      <a:r>
                        <a:rPr lang="en-US" sz="800">
                          <a:effectLst/>
                        </a:rPr>
                        <a:t>and Learning</a:t>
                      </a:r>
                      <a:r>
                        <a:rPr lang="en-US" sz="800" spc="-5">
                          <a:effectLst/>
                        </a:rPr>
                        <a:t> </a:t>
                      </a:r>
                      <a:r>
                        <a:rPr lang="en-US" sz="800">
                          <a:effectLst/>
                        </a:rPr>
                        <a:t>(Monday, Public</a:t>
                      </a:r>
                      <a:r>
                        <a:rPr lang="en-US" sz="800" spc="-5">
                          <a:effectLst/>
                        </a:rPr>
                        <a:t> </a:t>
                      </a:r>
                      <a:r>
                        <a:rPr lang="en-US" sz="800" spc="-10">
                          <a:effectLst/>
                        </a:rPr>
                        <a:t>Holiday)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575102029"/>
                  </a:ext>
                </a:extLst>
              </a:tr>
              <a:tr h="145835">
                <a:tc>
                  <a:txBody>
                    <a:bodyPr/>
                    <a:lstStyle/>
                    <a:p>
                      <a:pPr marL="165735"/>
                      <a:r>
                        <a:rPr lang="en-US" sz="800" spc="-25">
                          <a:effectLst/>
                        </a:rPr>
                        <a:t>31</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7485"/>
                      <a:r>
                        <a:rPr lang="en-US" sz="800" spc="-10">
                          <a:effectLst/>
                        </a:rPr>
                        <a:t>25-Mar-</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a:t>
                      </a:r>
                      <a:r>
                        <a:rPr lang="en-US" sz="800" spc="-10">
                          <a:effectLst/>
                        </a:rPr>
                        <a:t> </a:t>
                      </a:r>
                      <a:r>
                        <a:rPr lang="en-US" sz="800">
                          <a:effectLst/>
                        </a:rPr>
                        <a:t>and</a:t>
                      </a:r>
                      <a:r>
                        <a:rPr lang="en-US" sz="800" spc="-5">
                          <a:effectLst/>
                        </a:rPr>
                        <a:t> </a:t>
                      </a:r>
                      <a:r>
                        <a:rPr lang="en-US" sz="800">
                          <a:effectLst/>
                        </a:rPr>
                        <a:t>Learning</a:t>
                      </a:r>
                      <a:r>
                        <a:rPr lang="en-US" sz="800" spc="-5">
                          <a:effectLst/>
                        </a:rPr>
                        <a:t> </a:t>
                      </a:r>
                      <a:r>
                        <a:rPr lang="en-US" sz="800">
                          <a:effectLst/>
                        </a:rPr>
                        <a:t>(Friday,</a:t>
                      </a:r>
                      <a:r>
                        <a:rPr lang="en-US" sz="800" spc="-5">
                          <a:effectLst/>
                        </a:rPr>
                        <a:t> </a:t>
                      </a:r>
                      <a:r>
                        <a:rPr lang="en-US" sz="800">
                          <a:effectLst/>
                        </a:rPr>
                        <a:t>Good </a:t>
                      </a:r>
                      <a:r>
                        <a:rPr lang="en-US" sz="800" spc="-10">
                          <a:effectLst/>
                        </a:rPr>
                        <a:t>Friday)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a:t>
                      </a:r>
                      <a:r>
                        <a:rPr lang="en-US" sz="800" spc="-10">
                          <a:effectLst/>
                        </a:rPr>
                        <a:t> </a:t>
                      </a:r>
                      <a:r>
                        <a:rPr lang="en-US" sz="800">
                          <a:effectLst/>
                        </a:rPr>
                        <a:t>and</a:t>
                      </a:r>
                      <a:r>
                        <a:rPr lang="en-US" sz="800" spc="-5">
                          <a:effectLst/>
                        </a:rPr>
                        <a:t> </a:t>
                      </a:r>
                      <a:r>
                        <a:rPr lang="en-US" sz="800">
                          <a:effectLst/>
                        </a:rPr>
                        <a:t>Learning</a:t>
                      </a:r>
                      <a:r>
                        <a:rPr lang="en-US" sz="800" spc="-5">
                          <a:effectLst/>
                        </a:rPr>
                        <a:t> </a:t>
                      </a:r>
                      <a:r>
                        <a:rPr lang="en-US" sz="800">
                          <a:effectLst/>
                        </a:rPr>
                        <a:t>(Friday,</a:t>
                      </a:r>
                      <a:r>
                        <a:rPr lang="en-US" sz="800" spc="-5">
                          <a:effectLst/>
                        </a:rPr>
                        <a:t> </a:t>
                      </a:r>
                      <a:r>
                        <a:rPr lang="en-US" sz="800">
                          <a:effectLst/>
                        </a:rPr>
                        <a:t>Good </a:t>
                      </a:r>
                      <a:r>
                        <a:rPr lang="en-US" sz="800" spc="-10">
                          <a:effectLst/>
                        </a:rPr>
                        <a:t>Friday)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307147551"/>
                  </a:ext>
                </a:extLst>
              </a:tr>
              <a:tr h="145835">
                <a:tc>
                  <a:txBody>
                    <a:bodyPr/>
                    <a:lstStyle/>
                    <a:p>
                      <a:pPr marL="165735"/>
                      <a:r>
                        <a:rPr lang="en-US" sz="800" spc="-25">
                          <a:effectLst/>
                        </a:rPr>
                        <a:t>32</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7010"/>
                      <a:r>
                        <a:rPr lang="en-US" sz="800" spc="-10">
                          <a:effectLst/>
                        </a:rPr>
                        <a:t>01-Apr-</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a:t>
                      </a:r>
                      <a:r>
                        <a:rPr lang="en-US" sz="800" spc="-5">
                          <a:effectLst/>
                        </a:rPr>
                        <a:t> </a:t>
                      </a:r>
                      <a:r>
                        <a:rPr lang="en-US" sz="800">
                          <a:effectLst/>
                        </a:rPr>
                        <a:t>and Learning (Monday,</a:t>
                      </a:r>
                      <a:r>
                        <a:rPr lang="en-US" sz="800" spc="-5">
                          <a:effectLst/>
                        </a:rPr>
                        <a:t> </a:t>
                      </a:r>
                      <a:r>
                        <a:rPr lang="en-US" sz="800">
                          <a:effectLst/>
                        </a:rPr>
                        <a:t>Easter</a:t>
                      </a:r>
                      <a:r>
                        <a:rPr lang="en-US" sz="800" spc="-5">
                          <a:effectLst/>
                        </a:rPr>
                        <a:t> </a:t>
                      </a:r>
                      <a:r>
                        <a:rPr lang="en-US" sz="800" spc="-10">
                          <a:effectLst/>
                        </a:rPr>
                        <a:t>Monday)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a:t>
                      </a:r>
                      <a:r>
                        <a:rPr lang="en-US" sz="800" spc="-5">
                          <a:effectLst/>
                        </a:rPr>
                        <a:t> </a:t>
                      </a:r>
                      <a:r>
                        <a:rPr lang="en-US" sz="800">
                          <a:effectLst/>
                        </a:rPr>
                        <a:t>and Learning (Monday,</a:t>
                      </a:r>
                      <a:r>
                        <a:rPr lang="en-US" sz="800" spc="-5">
                          <a:effectLst/>
                        </a:rPr>
                        <a:t> </a:t>
                      </a:r>
                      <a:r>
                        <a:rPr lang="en-US" sz="800">
                          <a:effectLst/>
                        </a:rPr>
                        <a:t>Easter</a:t>
                      </a:r>
                      <a:r>
                        <a:rPr lang="en-US" sz="800" spc="-5">
                          <a:effectLst/>
                        </a:rPr>
                        <a:t> </a:t>
                      </a:r>
                      <a:r>
                        <a:rPr lang="en-US" sz="800" spc="-10">
                          <a:effectLst/>
                        </a:rPr>
                        <a:t>Monday)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210183912"/>
                  </a:ext>
                </a:extLst>
              </a:tr>
              <a:tr h="137564">
                <a:tc>
                  <a:txBody>
                    <a:bodyPr/>
                    <a:lstStyle/>
                    <a:p>
                      <a:pPr marL="165735"/>
                      <a:r>
                        <a:rPr lang="en-US" sz="800" spc="-25">
                          <a:effectLst/>
                        </a:rPr>
                        <a:t>33</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7010"/>
                      <a:r>
                        <a:rPr lang="en-US" sz="800" spc="-10">
                          <a:effectLst/>
                        </a:rPr>
                        <a:t>08-Apr-</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Teaching and </a:t>
                      </a:r>
                      <a:r>
                        <a:rPr lang="en-US" sz="800" spc="-10">
                          <a:effectLst/>
                        </a:rPr>
                        <a:t>Learning</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1246548650"/>
                  </a:ext>
                </a:extLst>
              </a:tr>
              <a:tr h="137564">
                <a:tc>
                  <a:txBody>
                    <a:bodyPr/>
                    <a:lstStyle/>
                    <a:p>
                      <a:pPr marL="161290">
                        <a:spcBef>
                          <a:spcPts val="280"/>
                        </a:spcBef>
                        <a:spcAft>
                          <a:spcPts val="0"/>
                        </a:spcAft>
                      </a:pPr>
                      <a:r>
                        <a:rPr lang="en-US" sz="800" spc="-25">
                          <a:effectLst/>
                        </a:rPr>
                        <a:t>34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7010">
                        <a:spcBef>
                          <a:spcPts val="255"/>
                        </a:spcBef>
                        <a:spcAft>
                          <a:spcPts val="0"/>
                        </a:spcAft>
                      </a:pPr>
                      <a:r>
                        <a:rPr lang="en-US" sz="800" spc="-10">
                          <a:effectLst/>
                        </a:rPr>
                        <a:t>15-Apr-</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80"/>
                        </a:spcBef>
                      </a:pPr>
                      <a:r>
                        <a:rPr lang="en-US" sz="800" spc="-10">
                          <a:effectLst/>
                        </a:rPr>
                        <a:t>Revision</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80"/>
                        </a:spcBef>
                        <a:spcAft>
                          <a:spcPts val="0"/>
                        </a:spcAft>
                      </a:pPr>
                      <a:r>
                        <a:rPr lang="en-US" sz="800" spc="-10">
                          <a:effectLst/>
                        </a:rPr>
                        <a:t>Revision</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3970">
                        <a:spcBef>
                          <a:spcPts val="340"/>
                        </a:spcBef>
                        <a:spcAft>
                          <a:spcPts val="0"/>
                        </a:spcAft>
                      </a:pPr>
                      <a:r>
                        <a:rPr lang="en-US" sz="800">
                          <a:effectLst/>
                        </a:rPr>
                        <a:t>←Hilary</a:t>
                      </a:r>
                      <a:r>
                        <a:rPr lang="en-US" sz="800" spc="-15">
                          <a:effectLst/>
                        </a:rPr>
                        <a:t> </a:t>
                      </a:r>
                      <a:r>
                        <a:rPr lang="en-US" sz="800">
                          <a:effectLst/>
                        </a:rPr>
                        <a:t>Term</a:t>
                      </a:r>
                      <a:r>
                        <a:rPr lang="en-US" sz="800" spc="-10">
                          <a:effectLst/>
                        </a:rPr>
                        <a:t> </a:t>
                      </a:r>
                      <a:r>
                        <a:rPr lang="en-US" sz="800">
                          <a:effectLst/>
                        </a:rPr>
                        <a:t>ends</a:t>
                      </a:r>
                      <a:r>
                        <a:rPr lang="en-US" sz="800" spc="-10">
                          <a:effectLst/>
                        </a:rPr>
                        <a:t> </a:t>
                      </a:r>
                      <a:r>
                        <a:rPr lang="en-US" sz="800">
                          <a:effectLst/>
                        </a:rPr>
                        <a:t>Sunday</a:t>
                      </a:r>
                      <a:r>
                        <a:rPr lang="en-US" sz="800" spc="-10">
                          <a:effectLst/>
                        </a:rPr>
                        <a:t> </a:t>
                      </a:r>
                      <a:r>
                        <a:rPr lang="en-US" sz="800">
                          <a:effectLst/>
                        </a:rPr>
                        <a:t>21</a:t>
                      </a:r>
                      <a:r>
                        <a:rPr lang="en-US" sz="800" spc="-20">
                          <a:effectLst/>
                        </a:rPr>
                        <a:t> </a:t>
                      </a:r>
                      <a:r>
                        <a:rPr lang="en-US" sz="800">
                          <a:effectLst/>
                        </a:rPr>
                        <a:t>April</a:t>
                      </a:r>
                      <a:r>
                        <a:rPr lang="en-US" sz="800" spc="-10">
                          <a:effectLst/>
                        </a:rPr>
                        <a:t> </a:t>
                      </a:r>
                      <a:r>
                        <a:rPr lang="en-US" sz="800" spc="-20">
                          <a:effectLst/>
                        </a:rPr>
                        <a:t>2024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2277440061"/>
                  </a:ext>
                </a:extLst>
              </a:tr>
              <a:tr h="145835">
                <a:tc>
                  <a:txBody>
                    <a:bodyPr/>
                    <a:lstStyle/>
                    <a:p>
                      <a:pPr marL="165735">
                        <a:spcBef>
                          <a:spcPts val="255"/>
                        </a:spcBef>
                        <a:spcAft>
                          <a:spcPts val="0"/>
                        </a:spcAft>
                      </a:pPr>
                      <a:r>
                        <a:rPr lang="en-US" sz="800" spc="-25">
                          <a:effectLst/>
                        </a:rPr>
                        <a:t>35</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7010">
                        <a:spcBef>
                          <a:spcPts val="255"/>
                        </a:spcBef>
                        <a:spcAft>
                          <a:spcPts val="0"/>
                        </a:spcAft>
                      </a:pPr>
                      <a:r>
                        <a:rPr lang="en-US" sz="800" spc="-10">
                          <a:effectLst/>
                        </a:rPr>
                        <a:t>22-Apr-</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spcBef>
                          <a:spcPts val="255"/>
                        </a:spcBef>
                      </a:pPr>
                      <a:r>
                        <a:rPr lang="en-US" sz="800">
                          <a:effectLst/>
                        </a:rPr>
                        <a:t>Trinity</a:t>
                      </a:r>
                      <a:r>
                        <a:rPr lang="en-US" sz="800" spc="-5">
                          <a:effectLst/>
                        </a:rPr>
                        <a:t> </a:t>
                      </a:r>
                      <a:r>
                        <a:rPr lang="en-US" sz="800">
                          <a:effectLst/>
                        </a:rPr>
                        <a:t>Week</a:t>
                      </a:r>
                      <a:r>
                        <a:rPr lang="en-US" sz="800" spc="-5">
                          <a:effectLst/>
                        </a:rPr>
                        <a:t> </a:t>
                      </a:r>
                      <a:r>
                        <a:rPr lang="en-US" sz="800">
                          <a:effectLst/>
                        </a:rPr>
                        <a:t>(Monday,</a:t>
                      </a:r>
                      <a:r>
                        <a:rPr lang="en-US" sz="800" spc="5">
                          <a:effectLst/>
                        </a:rPr>
                        <a:t> </a:t>
                      </a:r>
                      <a:r>
                        <a:rPr lang="en-US" sz="800">
                          <a:effectLst/>
                        </a:rPr>
                        <a:t>Trinity </a:t>
                      </a:r>
                      <a:r>
                        <a:rPr lang="en-US" sz="800" spc="-10">
                          <a:effectLst/>
                        </a:rPr>
                        <a:t>Monday)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spcBef>
                          <a:spcPts val="255"/>
                        </a:spcBef>
                        <a:spcAft>
                          <a:spcPts val="0"/>
                        </a:spcAft>
                      </a:pPr>
                      <a:r>
                        <a:rPr lang="en-US" sz="800">
                          <a:effectLst/>
                        </a:rPr>
                        <a:t>Trinity</a:t>
                      </a:r>
                      <a:r>
                        <a:rPr lang="en-US" sz="800" spc="-5">
                          <a:effectLst/>
                        </a:rPr>
                        <a:t> </a:t>
                      </a:r>
                      <a:r>
                        <a:rPr lang="en-US" sz="800">
                          <a:effectLst/>
                        </a:rPr>
                        <a:t>Week</a:t>
                      </a:r>
                      <a:r>
                        <a:rPr lang="en-US" sz="800" spc="-5">
                          <a:effectLst/>
                        </a:rPr>
                        <a:t> </a:t>
                      </a:r>
                      <a:r>
                        <a:rPr lang="en-US" sz="800">
                          <a:effectLst/>
                        </a:rPr>
                        <a:t>(Monday,</a:t>
                      </a:r>
                      <a:r>
                        <a:rPr lang="en-US" sz="800" spc="5">
                          <a:effectLst/>
                        </a:rPr>
                        <a:t> </a:t>
                      </a:r>
                      <a:r>
                        <a:rPr lang="en-US" sz="800">
                          <a:effectLst/>
                        </a:rPr>
                        <a:t>Trinity </a:t>
                      </a:r>
                      <a:r>
                        <a:rPr lang="en-US" sz="800" spc="-10">
                          <a:effectLst/>
                        </a:rPr>
                        <a:t>Monday)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5">
                  <a:txBody>
                    <a:bodyPr/>
                    <a:lstStyle/>
                    <a:p>
                      <a:pPr marL="13970">
                        <a:spcBef>
                          <a:spcPts val="315"/>
                        </a:spcBef>
                        <a:spcAft>
                          <a:spcPts val="0"/>
                        </a:spcAft>
                      </a:pPr>
                      <a:r>
                        <a:rPr lang="en-US" sz="800" spc="-10">
                          <a:effectLst/>
                        </a:rPr>
                        <a:t>←Trinity</a:t>
                      </a:r>
                      <a:r>
                        <a:rPr lang="en-US" sz="800" spc="15">
                          <a:effectLst/>
                        </a:rPr>
                        <a:t> </a:t>
                      </a:r>
                      <a:r>
                        <a:rPr lang="en-US" sz="800" spc="-10">
                          <a:effectLst/>
                        </a:rPr>
                        <a:t>Term</a:t>
                      </a:r>
                      <a:r>
                        <a:rPr lang="en-US" sz="800" spc="20">
                          <a:effectLst/>
                        </a:rPr>
                        <a:t> </a:t>
                      </a:r>
                      <a:r>
                        <a:rPr lang="en-US" sz="800" spc="-10">
                          <a:effectLst/>
                        </a:rPr>
                        <a:t>begins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1343393373"/>
                  </a:ext>
                </a:extLst>
              </a:tr>
              <a:tr h="137564">
                <a:tc>
                  <a:txBody>
                    <a:bodyPr/>
                    <a:lstStyle/>
                    <a:p>
                      <a:pPr marL="165735"/>
                      <a:r>
                        <a:rPr lang="en-US" sz="800" spc="-25">
                          <a:effectLst/>
                        </a:rPr>
                        <a:t>36</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207010"/>
                      <a:r>
                        <a:rPr lang="en-US" sz="800" spc="-10">
                          <a:effectLst/>
                        </a:rPr>
                        <a:t>29-Apr-</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Assessment</a:t>
                      </a:r>
                      <a:r>
                        <a:rPr lang="en-US" sz="800" spc="-5">
                          <a:effectLst/>
                        </a:rPr>
                        <a:t> </a:t>
                      </a:r>
                      <a:r>
                        <a:rPr lang="en-US" sz="800" spc="-50">
                          <a:effectLst/>
                        </a:rPr>
                        <a:t>*</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Assessment</a:t>
                      </a:r>
                      <a:r>
                        <a:rPr lang="en-US" sz="800" spc="-5">
                          <a:effectLst/>
                        </a:rPr>
                        <a:t> </a:t>
                      </a:r>
                      <a:r>
                        <a:rPr lang="en-US" sz="800" spc="-50">
                          <a:effectLst/>
                        </a:rPr>
                        <a:t>*</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485106802"/>
                  </a:ext>
                </a:extLst>
              </a:tr>
              <a:tr h="145835">
                <a:tc>
                  <a:txBody>
                    <a:bodyPr/>
                    <a:lstStyle/>
                    <a:p>
                      <a:pPr marL="165735"/>
                      <a:r>
                        <a:rPr lang="en-US" sz="800" spc="-25">
                          <a:effectLst/>
                        </a:rPr>
                        <a:t>37</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3040"/>
                      <a:r>
                        <a:rPr lang="en-US" sz="800">
                          <a:effectLst/>
                        </a:rPr>
                        <a:t>06-May-</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a:effectLst/>
                        </a:rPr>
                        <a:t>Marking/Results</a:t>
                      </a:r>
                      <a:r>
                        <a:rPr lang="en-US" sz="800" spc="-10">
                          <a:effectLst/>
                        </a:rPr>
                        <a:t> </a:t>
                      </a:r>
                      <a:r>
                        <a:rPr lang="en-US" sz="800">
                          <a:effectLst/>
                        </a:rPr>
                        <a:t>(Monday,</a:t>
                      </a:r>
                      <a:r>
                        <a:rPr lang="en-US" sz="800" spc="-5">
                          <a:effectLst/>
                        </a:rPr>
                        <a:t> </a:t>
                      </a:r>
                      <a:r>
                        <a:rPr lang="en-US" sz="800">
                          <a:effectLst/>
                        </a:rPr>
                        <a:t>Public</a:t>
                      </a:r>
                      <a:r>
                        <a:rPr lang="en-US" sz="800" spc="-10">
                          <a:effectLst/>
                        </a:rPr>
                        <a:t> Holiday)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a:effectLst/>
                        </a:rPr>
                        <a:t>Marking/Results</a:t>
                      </a:r>
                      <a:r>
                        <a:rPr lang="en-US" sz="800" spc="-10">
                          <a:effectLst/>
                        </a:rPr>
                        <a:t> </a:t>
                      </a:r>
                      <a:r>
                        <a:rPr lang="en-US" sz="800">
                          <a:effectLst/>
                        </a:rPr>
                        <a:t>(Monday,</a:t>
                      </a:r>
                      <a:r>
                        <a:rPr lang="en-US" sz="800" spc="-5">
                          <a:effectLst/>
                        </a:rPr>
                        <a:t> </a:t>
                      </a:r>
                      <a:r>
                        <a:rPr lang="en-US" sz="800">
                          <a:effectLst/>
                        </a:rPr>
                        <a:t>Public</a:t>
                      </a:r>
                      <a:r>
                        <a:rPr lang="en-US" sz="800" spc="-10">
                          <a:effectLst/>
                        </a:rPr>
                        <a:t> Holiday)</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173806509"/>
                  </a:ext>
                </a:extLst>
              </a:tr>
              <a:tr h="137564">
                <a:tc>
                  <a:txBody>
                    <a:bodyPr/>
                    <a:lstStyle/>
                    <a:p>
                      <a:pPr marL="165735"/>
                      <a:r>
                        <a:rPr lang="en-US" sz="800" spc="-25">
                          <a:effectLst/>
                        </a:rPr>
                        <a:t>38</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3040"/>
                      <a:r>
                        <a:rPr lang="en-US" sz="800">
                          <a:effectLst/>
                        </a:rPr>
                        <a:t>13-May-</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spc="-10">
                          <a:effectLst/>
                        </a:rPr>
                        <a:t>Marking/Results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spc="-10">
                          <a:effectLst/>
                        </a:rPr>
                        <a:t>Marking/Results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693487162"/>
                  </a:ext>
                </a:extLst>
              </a:tr>
              <a:tr h="137564">
                <a:tc>
                  <a:txBody>
                    <a:bodyPr/>
                    <a:lstStyle/>
                    <a:p>
                      <a:pPr marL="165735"/>
                      <a:r>
                        <a:rPr lang="en-US" sz="800" spc="-25">
                          <a:effectLst/>
                        </a:rPr>
                        <a:t>39</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3040"/>
                      <a:r>
                        <a:rPr lang="en-US" sz="800">
                          <a:effectLst/>
                        </a:rPr>
                        <a:t>20-May-</a:t>
                      </a:r>
                      <a:r>
                        <a:rPr lang="en-US" sz="800" spc="-25">
                          <a:effectLst/>
                        </a:rPr>
                        <a:t>24</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spc="-10">
                          <a:effectLst/>
                        </a:rPr>
                        <a:t>Marking/Results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spc="-10">
                          <a:effectLst/>
                        </a:rPr>
                        <a:t>Marking/Results</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IE"/>
                    </a:p>
                  </a:txBody>
                  <a:tcPr/>
                </a:tc>
                <a:extLst>
                  <a:ext uri="{0D108BD9-81ED-4DB2-BD59-A6C34878D82A}">
                    <a16:rowId xmlns:a16="http://schemas.microsoft.com/office/drawing/2014/main" val="1063861691"/>
                  </a:ext>
                </a:extLst>
              </a:tr>
              <a:tr h="184134">
                <a:tc>
                  <a:txBody>
                    <a:bodyPr/>
                    <a:lstStyle/>
                    <a:p>
                      <a:r>
                        <a:rPr lang="en-US" sz="800" spc="-25">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3040"/>
                      <a:r>
                        <a:rPr lang="en-US" sz="80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r>
                        <a:rPr lang="en-US" sz="800" spc="-1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6510"/>
                      <a:r>
                        <a:rPr lang="en-US" sz="800" spc="-10">
                          <a:effectLst/>
                        </a:rPr>
                        <a:t> </a:t>
                      </a:r>
                      <a:endParaRPr lang="en-IE" sz="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a:lnSpc>
                          <a:spcPct val="150000"/>
                        </a:lnSpc>
                        <a:spcAft>
                          <a:spcPts val="1000"/>
                        </a:spcAft>
                      </a:pPr>
                      <a:r>
                        <a:rPr lang="en-US" sz="800" dirty="0">
                          <a:effectLst/>
                        </a:rPr>
                        <a:t> </a:t>
                      </a:r>
                      <a:endParaRPr lang="en-IE" sz="8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val="2151010755"/>
                  </a:ext>
                </a:extLst>
              </a:tr>
            </a:tbl>
          </a:graphicData>
        </a:graphic>
      </p:graphicFrame>
      <p:sp>
        <p:nvSpPr>
          <p:cNvPr id="4" name="Rectangle 1">
            <a:extLst>
              <a:ext uri="{FF2B5EF4-FFF2-40B4-BE49-F238E27FC236}">
                <a16:creationId xmlns:a16="http://schemas.microsoft.com/office/drawing/2014/main" id="{F102B8CD-8787-1447-6835-CB465F278B75}"/>
              </a:ext>
            </a:extLst>
          </p:cNvPr>
          <p:cNvSpPr>
            <a:spLocks noChangeArrowheads="1"/>
          </p:cNvSpPr>
          <p:nvPr/>
        </p:nvSpPr>
        <p:spPr bwMode="auto">
          <a:xfrm>
            <a:off x="-5271501" y="1653273"/>
            <a:ext cx="252193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1" i="1" u="none" strike="noStrike" cap="none" normalizeH="0" baseline="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br>
            <a:endParaRPr kumimoji="0" lang="en-IE"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347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36A417-F85E-79C5-7A27-BF6A3BCE764C}"/>
              </a:ext>
            </a:extLst>
          </p:cNvPr>
          <p:cNvSpPr>
            <a:spLocks noGrp="1"/>
          </p:cNvSpPr>
          <p:nvPr>
            <p:ph type="title"/>
          </p:nvPr>
        </p:nvSpPr>
        <p:spPr/>
        <p:txBody>
          <a:bodyPr/>
          <a:lstStyle/>
          <a:p>
            <a:r>
              <a:rPr lang="en-IE" dirty="0"/>
              <a:t>Your college timetable</a:t>
            </a:r>
          </a:p>
        </p:txBody>
      </p:sp>
      <p:sp>
        <p:nvSpPr>
          <p:cNvPr id="4" name="Text Placeholder 3">
            <a:extLst>
              <a:ext uri="{FF2B5EF4-FFF2-40B4-BE49-F238E27FC236}">
                <a16:creationId xmlns:a16="http://schemas.microsoft.com/office/drawing/2014/main" id="{B46EB428-2B0D-52DC-1660-26174F60827D}"/>
              </a:ext>
            </a:extLst>
          </p:cNvPr>
          <p:cNvSpPr>
            <a:spLocks noGrp="1"/>
          </p:cNvSpPr>
          <p:nvPr>
            <p:ph type="body" sz="quarter" idx="10"/>
          </p:nvPr>
        </p:nvSpPr>
        <p:spPr/>
        <p:txBody>
          <a:bodyPr/>
          <a:lstStyle/>
          <a:p>
            <a:r>
              <a:rPr lang="en-IE" sz="1800" dirty="0"/>
              <a:t>Your lectures and tutorials/seminars will be available on my.tcd.ie</a:t>
            </a:r>
          </a:p>
          <a:p>
            <a:r>
              <a:rPr lang="en-IE" sz="1800" dirty="0"/>
              <a:t>Along with your module choices, it also contains information on where the lectures and seminars will take place</a:t>
            </a:r>
          </a:p>
          <a:p>
            <a:r>
              <a:rPr lang="en-IE" sz="1800" dirty="0"/>
              <a:t>It may include optional courses that are available on learning about plagiarism and academic integrity; navigating the library; engaging with student development</a:t>
            </a:r>
          </a:p>
          <a:p>
            <a:endParaRPr lang="en-IE" dirty="0"/>
          </a:p>
        </p:txBody>
      </p:sp>
      <p:sp>
        <p:nvSpPr>
          <p:cNvPr id="5" name="Text Placeholder 4">
            <a:extLst>
              <a:ext uri="{FF2B5EF4-FFF2-40B4-BE49-F238E27FC236}">
                <a16:creationId xmlns:a16="http://schemas.microsoft.com/office/drawing/2014/main" id="{DE5DFFC1-8669-898D-3434-41E17458B455}"/>
              </a:ext>
            </a:extLst>
          </p:cNvPr>
          <p:cNvSpPr>
            <a:spLocks noGrp="1"/>
          </p:cNvSpPr>
          <p:nvPr>
            <p:ph type="body" sz="quarter" idx="11"/>
          </p:nvPr>
        </p:nvSpPr>
        <p:spPr/>
        <p:txBody>
          <a:bodyPr/>
          <a:lstStyle/>
          <a:p>
            <a:endParaRPr lang="en-IE"/>
          </a:p>
        </p:txBody>
      </p:sp>
      <p:pic>
        <p:nvPicPr>
          <p:cNvPr id="6" name="Picture Placeholder 5">
            <a:extLst>
              <a:ext uri="{FF2B5EF4-FFF2-40B4-BE49-F238E27FC236}">
                <a16:creationId xmlns:a16="http://schemas.microsoft.com/office/drawing/2014/main" id="{4222EC03-671C-9F41-2E25-FDA9F9E32E8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7097" r="27097"/>
          <a:stretch>
            <a:fillRect/>
          </a:stretch>
        </p:blipFill>
        <p:spPr>
          <a:xfrm>
            <a:off x="4939200" y="1745025"/>
            <a:ext cx="3950739" cy="4770075"/>
          </a:xfrm>
          <a:prstGeom prst="rect">
            <a:avLst/>
          </a:prstGeom>
        </p:spPr>
      </p:pic>
    </p:spTree>
    <p:extLst>
      <p:ext uri="{BB962C8B-B14F-4D97-AF65-F5344CB8AC3E}">
        <p14:creationId xmlns:p14="http://schemas.microsoft.com/office/powerpoint/2010/main" val="67500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067F-F9AE-3C46-9391-4AB2E70CE4D7}"/>
              </a:ext>
            </a:extLst>
          </p:cNvPr>
          <p:cNvSpPr>
            <a:spLocks noGrp="1"/>
          </p:cNvSpPr>
          <p:nvPr>
            <p:ph type="title"/>
          </p:nvPr>
        </p:nvSpPr>
        <p:spPr/>
        <p:txBody>
          <a:bodyPr/>
          <a:lstStyle/>
          <a:p>
            <a:r>
              <a:rPr lang="en-US" dirty="0">
                <a:solidFill>
                  <a:srgbClr val="0E73B9"/>
                </a:solidFill>
              </a:rPr>
              <a:t>What is the Trinity PPES </a:t>
            </a:r>
            <a:r>
              <a:rPr lang="en-US" dirty="0" err="1">
                <a:solidFill>
                  <a:srgbClr val="0E73B9"/>
                </a:solidFill>
              </a:rPr>
              <a:t>programme</a:t>
            </a:r>
            <a:r>
              <a:rPr lang="en-US" dirty="0">
                <a:solidFill>
                  <a:srgbClr val="0E73B9"/>
                </a:solidFill>
              </a:rPr>
              <a:t>?</a:t>
            </a:r>
          </a:p>
        </p:txBody>
      </p:sp>
      <p:sp>
        <p:nvSpPr>
          <p:cNvPr id="4" name="Text Placeholder 3">
            <a:extLst>
              <a:ext uri="{FF2B5EF4-FFF2-40B4-BE49-F238E27FC236}">
                <a16:creationId xmlns:a16="http://schemas.microsoft.com/office/drawing/2014/main" id="{560D1AAD-6F5A-4542-8E6E-9D8A29FD3DA7}"/>
              </a:ext>
            </a:extLst>
          </p:cNvPr>
          <p:cNvSpPr>
            <a:spLocks noGrp="1"/>
          </p:cNvSpPr>
          <p:nvPr>
            <p:ph type="body" sz="quarter" idx="11"/>
          </p:nvPr>
        </p:nvSpPr>
        <p:spPr/>
        <p:txBody>
          <a:bodyPr/>
          <a:lstStyle/>
          <a:p>
            <a:endParaRPr lang="en-US" dirty="0"/>
          </a:p>
        </p:txBody>
      </p:sp>
      <p:graphicFrame>
        <p:nvGraphicFramePr>
          <p:cNvPr id="5" name="Diagram 4">
            <a:extLst>
              <a:ext uri="{FF2B5EF4-FFF2-40B4-BE49-F238E27FC236}">
                <a16:creationId xmlns:a16="http://schemas.microsoft.com/office/drawing/2014/main" id="{179A1FD2-6774-3C4C-BC76-15CD6A4294AC}"/>
              </a:ext>
            </a:extLst>
          </p:cNvPr>
          <p:cNvGraphicFramePr/>
          <p:nvPr/>
        </p:nvGraphicFramePr>
        <p:xfrm>
          <a:off x="1183487" y="1044460"/>
          <a:ext cx="6791314" cy="51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28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A92E-C0A4-C14F-BF1B-57DB708069C4}"/>
              </a:ext>
            </a:extLst>
          </p:cNvPr>
          <p:cNvSpPr>
            <a:spLocks noGrp="1"/>
          </p:cNvSpPr>
          <p:nvPr>
            <p:ph type="title"/>
          </p:nvPr>
        </p:nvSpPr>
        <p:spPr/>
        <p:txBody>
          <a:bodyPr/>
          <a:lstStyle/>
          <a:p>
            <a:r>
              <a:rPr lang="en-US" dirty="0">
                <a:solidFill>
                  <a:srgbClr val="0E73B9"/>
                </a:solidFill>
              </a:rPr>
              <a:t>What you will study</a:t>
            </a:r>
          </a:p>
        </p:txBody>
      </p:sp>
      <p:sp>
        <p:nvSpPr>
          <p:cNvPr id="4" name="Text Placeholder 3">
            <a:extLst>
              <a:ext uri="{FF2B5EF4-FFF2-40B4-BE49-F238E27FC236}">
                <a16:creationId xmlns:a16="http://schemas.microsoft.com/office/drawing/2014/main" id="{4085B272-5AF9-4B47-91B7-C5F1F78BBB37}"/>
              </a:ext>
            </a:extLst>
          </p:cNvPr>
          <p:cNvSpPr>
            <a:spLocks noGrp="1"/>
          </p:cNvSpPr>
          <p:nvPr>
            <p:ph type="body" sz="quarter" idx="11"/>
          </p:nvPr>
        </p:nvSpPr>
        <p:spPr/>
        <p:txBody>
          <a:bodyPr/>
          <a:lstStyle/>
          <a:p>
            <a:r>
              <a:rPr lang="en-US" dirty="0"/>
              <a:t>Overview</a:t>
            </a:r>
          </a:p>
        </p:txBody>
      </p:sp>
      <p:graphicFrame>
        <p:nvGraphicFramePr>
          <p:cNvPr id="5" name="Diagram 4">
            <a:extLst>
              <a:ext uri="{FF2B5EF4-FFF2-40B4-BE49-F238E27FC236}">
                <a16:creationId xmlns:a16="http://schemas.microsoft.com/office/drawing/2014/main" id="{A91364E5-128D-FA44-BDBB-DE7B715E8BAD}"/>
              </a:ext>
            </a:extLst>
          </p:cNvPr>
          <p:cNvGraphicFramePr/>
          <p:nvPr/>
        </p:nvGraphicFramePr>
        <p:xfrm>
          <a:off x="280248" y="2166032"/>
          <a:ext cx="8583504" cy="203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B287400-68A1-F748-94EE-532D7062F5EF}"/>
              </a:ext>
            </a:extLst>
          </p:cNvPr>
          <p:cNvSpPr/>
          <p:nvPr/>
        </p:nvSpPr>
        <p:spPr>
          <a:xfrm>
            <a:off x="280249" y="3782532"/>
            <a:ext cx="2072715" cy="584775"/>
          </a:xfrm>
          <a:prstGeom prst="rect">
            <a:avLst/>
          </a:prstGeom>
        </p:spPr>
        <p:txBody>
          <a:bodyPr wrap="square">
            <a:spAutoFit/>
          </a:bodyPr>
          <a:lstStyle/>
          <a:p>
            <a:pPr marL="342900" indent="-342900">
              <a:buFont typeface="Arial"/>
              <a:buChar char="•"/>
            </a:pPr>
            <a:r>
              <a:rPr lang="en-IE" sz="1600" dirty="0"/>
              <a:t>Introduction to </a:t>
            </a:r>
            <a:br>
              <a:rPr lang="en-IE" sz="1600" dirty="0"/>
            </a:br>
            <a:r>
              <a:rPr lang="en-IE" sz="1600" b="1" dirty="0"/>
              <a:t>all four disciplines</a:t>
            </a:r>
          </a:p>
        </p:txBody>
      </p:sp>
      <p:sp>
        <p:nvSpPr>
          <p:cNvPr id="7" name="Rectangle 6">
            <a:extLst>
              <a:ext uri="{FF2B5EF4-FFF2-40B4-BE49-F238E27FC236}">
                <a16:creationId xmlns:a16="http://schemas.microsoft.com/office/drawing/2014/main" id="{8B08FFF4-8270-9D47-8E9B-E0EBC78EA548}"/>
              </a:ext>
            </a:extLst>
          </p:cNvPr>
          <p:cNvSpPr/>
          <p:nvPr/>
        </p:nvSpPr>
        <p:spPr>
          <a:xfrm>
            <a:off x="2352964" y="3782531"/>
            <a:ext cx="2072715" cy="1077218"/>
          </a:xfrm>
          <a:prstGeom prst="rect">
            <a:avLst/>
          </a:prstGeom>
        </p:spPr>
        <p:txBody>
          <a:bodyPr wrap="square">
            <a:spAutoFit/>
          </a:bodyPr>
          <a:lstStyle/>
          <a:p>
            <a:pPr marL="342900" indent="-342900">
              <a:buFont typeface="Arial"/>
              <a:buChar char="•"/>
            </a:pPr>
            <a:r>
              <a:rPr lang="en-IE" sz="1600" dirty="0"/>
              <a:t>Key foundational skills of your </a:t>
            </a:r>
            <a:r>
              <a:rPr lang="en-IE" sz="1600" b="1" dirty="0"/>
              <a:t>chosen discipline(s)</a:t>
            </a:r>
          </a:p>
        </p:txBody>
      </p:sp>
      <p:sp>
        <p:nvSpPr>
          <p:cNvPr id="8" name="Rectangle 7">
            <a:extLst>
              <a:ext uri="{FF2B5EF4-FFF2-40B4-BE49-F238E27FC236}">
                <a16:creationId xmlns:a16="http://schemas.microsoft.com/office/drawing/2014/main" id="{D234FE50-7CAE-504D-A160-D959A87868C0}"/>
              </a:ext>
            </a:extLst>
          </p:cNvPr>
          <p:cNvSpPr/>
          <p:nvPr/>
        </p:nvSpPr>
        <p:spPr>
          <a:xfrm>
            <a:off x="4286867" y="3782531"/>
            <a:ext cx="2072715" cy="1815882"/>
          </a:xfrm>
          <a:prstGeom prst="rect">
            <a:avLst/>
          </a:prstGeom>
        </p:spPr>
        <p:txBody>
          <a:bodyPr wrap="square">
            <a:spAutoFit/>
          </a:bodyPr>
          <a:lstStyle/>
          <a:p>
            <a:pPr marL="342900" indent="-342900">
              <a:buFont typeface="Arial"/>
              <a:buChar char="•"/>
            </a:pPr>
            <a:r>
              <a:rPr lang="en-IE" sz="1600" b="1" dirty="0"/>
              <a:t>Specialisation</a:t>
            </a:r>
            <a:r>
              <a:rPr lang="en-IE" sz="1600" dirty="0"/>
              <a:t> allowing to choose areas of interest within 2</a:t>
            </a:r>
            <a:r>
              <a:rPr lang="en-IE" sz="1600" baseline="30000" dirty="0"/>
              <a:t>nd</a:t>
            </a:r>
            <a:r>
              <a:rPr lang="en-IE" sz="1600" dirty="0"/>
              <a:t> year discipline(s) </a:t>
            </a:r>
          </a:p>
          <a:p>
            <a:pPr marL="342900" indent="-342900">
              <a:buFont typeface="Arial"/>
              <a:buChar char="•"/>
            </a:pPr>
            <a:r>
              <a:rPr lang="en-IE" sz="1600" dirty="0"/>
              <a:t>Opportunity to </a:t>
            </a:r>
            <a:r>
              <a:rPr lang="en-IE" sz="1600" b="1" dirty="0"/>
              <a:t>study abroad</a:t>
            </a:r>
          </a:p>
        </p:txBody>
      </p:sp>
      <p:sp>
        <p:nvSpPr>
          <p:cNvPr id="9" name="Rectangle 8">
            <a:extLst>
              <a:ext uri="{FF2B5EF4-FFF2-40B4-BE49-F238E27FC236}">
                <a16:creationId xmlns:a16="http://schemas.microsoft.com/office/drawing/2014/main" id="{D33A44AC-ED66-3247-B471-C772A2370082}"/>
              </a:ext>
            </a:extLst>
          </p:cNvPr>
          <p:cNvSpPr/>
          <p:nvPr/>
        </p:nvSpPr>
        <p:spPr>
          <a:xfrm>
            <a:off x="6359582" y="3782531"/>
            <a:ext cx="2072715" cy="1077218"/>
          </a:xfrm>
          <a:prstGeom prst="rect">
            <a:avLst/>
          </a:prstGeom>
        </p:spPr>
        <p:txBody>
          <a:bodyPr wrap="square">
            <a:spAutoFit/>
          </a:bodyPr>
          <a:lstStyle/>
          <a:p>
            <a:pPr marL="342900" indent="-342900">
              <a:buFont typeface="Arial"/>
              <a:buChar char="•"/>
            </a:pPr>
            <a:r>
              <a:rPr lang="en-IE" sz="1600" b="1" dirty="0"/>
              <a:t>Specialisation</a:t>
            </a:r>
            <a:r>
              <a:rPr lang="en-IE" sz="1600" dirty="0"/>
              <a:t> in your chosen discipline(s)</a:t>
            </a:r>
          </a:p>
          <a:p>
            <a:pPr marL="342900" indent="-342900">
              <a:buFont typeface="Arial"/>
              <a:buChar char="•"/>
            </a:pPr>
            <a:r>
              <a:rPr lang="en-IE" sz="1600" b="1" dirty="0"/>
              <a:t>Capstone project </a:t>
            </a:r>
          </a:p>
        </p:txBody>
      </p:sp>
      <p:sp>
        <p:nvSpPr>
          <p:cNvPr id="10" name="TextBox 9">
            <a:extLst>
              <a:ext uri="{FF2B5EF4-FFF2-40B4-BE49-F238E27FC236}">
                <a16:creationId xmlns:a16="http://schemas.microsoft.com/office/drawing/2014/main" id="{7B3E6E6D-1546-6147-A477-12B58471D080}"/>
              </a:ext>
            </a:extLst>
          </p:cNvPr>
          <p:cNvSpPr txBox="1"/>
          <p:nvPr/>
        </p:nvSpPr>
        <p:spPr>
          <a:xfrm>
            <a:off x="1316606" y="2413923"/>
            <a:ext cx="760721" cy="307777"/>
          </a:xfrm>
          <a:prstGeom prst="rect">
            <a:avLst/>
          </a:prstGeom>
          <a:noFill/>
        </p:spPr>
        <p:txBody>
          <a:bodyPr wrap="none" rtlCol="0">
            <a:spAutoFit/>
          </a:bodyPr>
          <a:lstStyle/>
          <a:p>
            <a:r>
              <a:rPr lang="en-US" sz="1400" b="1" dirty="0"/>
              <a:t>60 ECTS</a:t>
            </a:r>
          </a:p>
        </p:txBody>
      </p:sp>
      <p:sp>
        <p:nvSpPr>
          <p:cNvPr id="11" name="TextBox 10">
            <a:extLst>
              <a:ext uri="{FF2B5EF4-FFF2-40B4-BE49-F238E27FC236}">
                <a16:creationId xmlns:a16="http://schemas.microsoft.com/office/drawing/2014/main" id="{F4458B58-3AAE-7846-AEDA-342220C2F2C2}"/>
              </a:ext>
            </a:extLst>
          </p:cNvPr>
          <p:cNvSpPr txBox="1"/>
          <p:nvPr/>
        </p:nvSpPr>
        <p:spPr>
          <a:xfrm>
            <a:off x="3113684" y="2391457"/>
            <a:ext cx="760721" cy="307777"/>
          </a:xfrm>
          <a:prstGeom prst="rect">
            <a:avLst/>
          </a:prstGeom>
          <a:noFill/>
        </p:spPr>
        <p:txBody>
          <a:bodyPr wrap="none" rtlCol="0">
            <a:spAutoFit/>
          </a:bodyPr>
          <a:lstStyle/>
          <a:p>
            <a:r>
              <a:rPr lang="en-US" sz="1400" b="1" dirty="0"/>
              <a:t>60 ECTS</a:t>
            </a:r>
          </a:p>
        </p:txBody>
      </p:sp>
      <p:sp>
        <p:nvSpPr>
          <p:cNvPr id="12" name="TextBox 11">
            <a:extLst>
              <a:ext uri="{FF2B5EF4-FFF2-40B4-BE49-F238E27FC236}">
                <a16:creationId xmlns:a16="http://schemas.microsoft.com/office/drawing/2014/main" id="{2545D798-C94D-684D-9DC1-EA4C416C3DFE}"/>
              </a:ext>
            </a:extLst>
          </p:cNvPr>
          <p:cNvSpPr txBox="1"/>
          <p:nvPr/>
        </p:nvSpPr>
        <p:spPr>
          <a:xfrm>
            <a:off x="4942863" y="2367807"/>
            <a:ext cx="760721" cy="307777"/>
          </a:xfrm>
          <a:prstGeom prst="rect">
            <a:avLst/>
          </a:prstGeom>
          <a:noFill/>
        </p:spPr>
        <p:txBody>
          <a:bodyPr wrap="none" rtlCol="0">
            <a:spAutoFit/>
          </a:bodyPr>
          <a:lstStyle/>
          <a:p>
            <a:r>
              <a:rPr lang="en-US" sz="1400" b="1" dirty="0"/>
              <a:t>60 ECTS</a:t>
            </a:r>
          </a:p>
        </p:txBody>
      </p:sp>
      <p:sp>
        <p:nvSpPr>
          <p:cNvPr id="13" name="TextBox 12">
            <a:extLst>
              <a:ext uri="{FF2B5EF4-FFF2-40B4-BE49-F238E27FC236}">
                <a16:creationId xmlns:a16="http://schemas.microsoft.com/office/drawing/2014/main" id="{AFE41207-0CF9-0044-A977-26578CC2F870}"/>
              </a:ext>
            </a:extLst>
          </p:cNvPr>
          <p:cNvSpPr txBox="1"/>
          <p:nvPr/>
        </p:nvSpPr>
        <p:spPr>
          <a:xfrm>
            <a:off x="6903308" y="2367806"/>
            <a:ext cx="760721" cy="307777"/>
          </a:xfrm>
          <a:prstGeom prst="rect">
            <a:avLst/>
          </a:prstGeom>
          <a:noFill/>
        </p:spPr>
        <p:txBody>
          <a:bodyPr wrap="none" rtlCol="0">
            <a:spAutoFit/>
          </a:bodyPr>
          <a:lstStyle/>
          <a:p>
            <a:r>
              <a:rPr lang="en-US" sz="1400" b="1" dirty="0"/>
              <a:t>60 ECTS</a:t>
            </a:r>
          </a:p>
        </p:txBody>
      </p:sp>
    </p:spTree>
    <p:extLst>
      <p:ext uri="{BB962C8B-B14F-4D97-AF65-F5344CB8AC3E}">
        <p14:creationId xmlns:p14="http://schemas.microsoft.com/office/powerpoint/2010/main" val="26770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B5C946AD-8236-BB45-AD83-27712685206B}"/>
              </a:ext>
            </a:extLst>
          </p:cNvPr>
          <p:cNvGraphicFramePr/>
          <p:nvPr>
            <p:extLst>
              <p:ext uri="{D42A27DB-BD31-4B8C-83A1-F6EECF244321}">
                <p14:modId xmlns:p14="http://schemas.microsoft.com/office/powerpoint/2010/main" val="1976930047"/>
              </p:ext>
            </p:extLst>
          </p:nvPr>
        </p:nvGraphicFramePr>
        <p:xfrm>
          <a:off x="280248" y="158497"/>
          <a:ext cx="8583504" cy="1229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086F6D3-5CCF-9143-6066-9C67A3D7BEC7}"/>
              </a:ext>
            </a:extLst>
          </p:cNvPr>
          <p:cNvSpPr txBox="1"/>
          <p:nvPr/>
        </p:nvSpPr>
        <p:spPr>
          <a:xfrm>
            <a:off x="536448" y="1792224"/>
            <a:ext cx="8205216" cy="2246769"/>
          </a:xfrm>
          <a:prstGeom prst="rect">
            <a:avLst/>
          </a:prstGeom>
          <a:noFill/>
        </p:spPr>
        <p:txBody>
          <a:bodyPr wrap="square">
            <a:spAutoFit/>
          </a:bodyPr>
          <a:lstStyle/>
          <a:p>
            <a:pPr algn="l"/>
            <a:r>
              <a:rPr lang="en-IE" sz="2000" b="0" i="0" dirty="0">
                <a:solidFill>
                  <a:srgbClr val="494949"/>
                </a:solidFill>
                <a:effectLst/>
              </a:rPr>
              <a:t>In the Junior Fresh (first) year, you will take </a:t>
            </a:r>
            <a:r>
              <a:rPr lang="en-IE" sz="2000" b="1" i="0" dirty="0">
                <a:solidFill>
                  <a:srgbClr val="494949"/>
                </a:solidFill>
                <a:effectLst/>
              </a:rPr>
              <a:t>60 ECTS</a:t>
            </a:r>
            <a:r>
              <a:rPr lang="en-IE" sz="2000" b="0" i="0" dirty="0">
                <a:solidFill>
                  <a:srgbClr val="494949"/>
                </a:solidFill>
                <a:effectLst/>
              </a:rPr>
              <a:t> worth of compulsory modules from within all four subjects:</a:t>
            </a:r>
          </a:p>
          <a:p>
            <a:pPr algn="l"/>
            <a:endParaRPr lang="en-IE" sz="2000" b="0" i="0" dirty="0">
              <a:solidFill>
                <a:srgbClr val="494949"/>
              </a:solidFill>
              <a:effectLst/>
            </a:endParaRPr>
          </a:p>
          <a:p>
            <a:pPr algn="l">
              <a:buFont typeface="Arial" panose="020B0604020202020204" pitchFamily="34" charset="0"/>
              <a:buChar char="•"/>
            </a:pPr>
            <a:r>
              <a:rPr lang="en-IE" sz="2000" b="0" i="0" dirty="0">
                <a:solidFill>
                  <a:srgbClr val="494949"/>
                </a:solidFill>
                <a:effectLst/>
              </a:rPr>
              <a:t>Economics (including Mathematics and Statistics)</a:t>
            </a:r>
          </a:p>
          <a:p>
            <a:pPr algn="l">
              <a:buFont typeface="Arial" panose="020B0604020202020204" pitchFamily="34" charset="0"/>
              <a:buChar char="•"/>
            </a:pPr>
            <a:r>
              <a:rPr lang="en-IE" sz="2000" b="0" i="0" dirty="0">
                <a:solidFill>
                  <a:srgbClr val="494949"/>
                </a:solidFill>
                <a:effectLst/>
              </a:rPr>
              <a:t>Philosophy</a:t>
            </a:r>
          </a:p>
          <a:p>
            <a:pPr algn="l">
              <a:buFont typeface="Arial" panose="020B0604020202020204" pitchFamily="34" charset="0"/>
              <a:buChar char="•"/>
            </a:pPr>
            <a:r>
              <a:rPr lang="en-IE" sz="2000" b="0" i="0" dirty="0">
                <a:solidFill>
                  <a:srgbClr val="494949"/>
                </a:solidFill>
                <a:effectLst/>
              </a:rPr>
              <a:t>Political Science</a:t>
            </a:r>
          </a:p>
          <a:p>
            <a:pPr algn="l">
              <a:buFont typeface="Arial" panose="020B0604020202020204" pitchFamily="34" charset="0"/>
              <a:buChar char="•"/>
            </a:pPr>
            <a:r>
              <a:rPr lang="en-IE" sz="2000" b="0" i="0" dirty="0">
                <a:solidFill>
                  <a:srgbClr val="494949"/>
                </a:solidFill>
                <a:effectLst/>
              </a:rPr>
              <a:t>Sociology</a:t>
            </a:r>
          </a:p>
        </p:txBody>
      </p:sp>
    </p:spTree>
    <p:extLst>
      <p:ext uri="{BB962C8B-B14F-4D97-AF65-F5344CB8AC3E}">
        <p14:creationId xmlns:p14="http://schemas.microsoft.com/office/powerpoint/2010/main" val="3830486747"/>
      </p:ext>
    </p:extLst>
  </p:cSld>
  <p:clrMapOvr>
    <a:masterClrMapping/>
  </p:clrMapOvr>
</p:sld>
</file>

<file path=ppt/theme/theme1.xml><?xml version="1.0" encoding="utf-8"?>
<a:theme xmlns:a="http://schemas.openxmlformats.org/drawingml/2006/main" name="Trinity_PPT_Calibri_Option1">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Trinity_PPT_Calibri_Option1</Template>
  <TotalTime>1015</TotalTime>
  <Words>3056</Words>
  <Application>Microsoft Office PowerPoint</Application>
  <PresentationFormat>On-screen Show (4:3)</PresentationFormat>
  <Paragraphs>415</Paragraphs>
  <Slides>23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vt:lpstr>
      <vt:lpstr>Minion Pro</vt:lpstr>
      <vt:lpstr>Wingdings</vt:lpstr>
      <vt:lpstr>Trinity_PPT_Calibri_Option1</vt:lpstr>
      <vt:lpstr>Fáilte/Welcome!</vt:lpstr>
      <vt:lpstr>Trinity College… Founded in 1592</vt:lpstr>
      <vt:lpstr>PPES -  Philosophy, Political Science, Economics and Sociology</vt:lpstr>
      <vt:lpstr>PPES Programme Administration</vt:lpstr>
      <vt:lpstr>PowerPoint Presentation</vt:lpstr>
      <vt:lpstr>Your college timetable</vt:lpstr>
      <vt:lpstr>What is the Trinity PPES programme?</vt:lpstr>
      <vt:lpstr>What you will study</vt:lpstr>
      <vt:lpstr>PowerPoint Presentation</vt:lpstr>
      <vt:lpstr>PowerPoint Presentation</vt:lpstr>
      <vt:lpstr>PowerPoint Presentation</vt:lpstr>
      <vt:lpstr>PowerPoint Presentation</vt:lpstr>
      <vt:lpstr>Pathway Explore Tool</vt:lpstr>
      <vt:lpstr>The Trinity Experience</vt:lpstr>
      <vt:lpstr>We are here to help!</vt:lpstr>
      <vt:lpstr>Important PPES Rules (1)</vt:lpstr>
      <vt:lpstr>Important PPES Rules (2)</vt:lpstr>
      <vt:lpstr>Important PPES Rules (3)</vt:lpstr>
      <vt:lpstr>Important PPES Rules (4)</vt:lpstr>
      <vt:lpstr>Next week</vt:lpstr>
      <vt:lpstr>Next steps</vt:lpstr>
      <vt:lpstr>Making your voices heard</vt:lpstr>
      <vt:lpstr>And finally….  Enjoy your studies on the PPES Programme at Trinity College Dublin!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Calibri Bold 26pt</dc:title>
  <dc:creator>Administrator</dc:creator>
  <cp:lastModifiedBy>Martina Ni Chochlain</cp:lastModifiedBy>
  <cp:revision>17</cp:revision>
  <cp:lastPrinted>2014-12-16T10:33:11Z</cp:lastPrinted>
  <dcterms:created xsi:type="dcterms:W3CDTF">2015-04-21T16:55:16Z</dcterms:created>
  <dcterms:modified xsi:type="dcterms:W3CDTF">2023-09-19T10:40:39Z</dcterms:modified>
</cp:coreProperties>
</file>